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2" r:id="rId2"/>
    <p:sldMasterId id="2147483653" r:id="rId3"/>
    <p:sldMasterId id="2147483654" r:id="rId4"/>
    <p:sldMasterId id="2147483655" r:id="rId5"/>
    <p:sldMasterId id="2147483656" r:id="rId6"/>
    <p:sldMasterId id="2147483657" r:id="rId7"/>
    <p:sldMasterId id="2147483658" r:id="rId8"/>
    <p:sldMasterId id="2147483659" r:id="rId9"/>
    <p:sldMasterId id="2147483660" r:id="rId10"/>
    <p:sldMasterId id="2147483661" r:id="rId11"/>
  </p:sldMasterIdLst>
  <p:notesMasterIdLst>
    <p:notesMasterId r:id="rId29"/>
  </p:notesMasterIdLst>
  <p:sldIdLst>
    <p:sldId id="256" r:id="rId12"/>
    <p:sldId id="263" r:id="rId13"/>
    <p:sldId id="260" r:id="rId14"/>
    <p:sldId id="268" r:id="rId15"/>
    <p:sldId id="270" r:id="rId16"/>
    <p:sldId id="306" r:id="rId17"/>
    <p:sldId id="326" r:id="rId18"/>
    <p:sldId id="338" r:id="rId19"/>
    <p:sldId id="342" r:id="rId20"/>
    <p:sldId id="307" r:id="rId21"/>
    <p:sldId id="346" r:id="rId22"/>
    <p:sldId id="337" r:id="rId23"/>
    <p:sldId id="344" r:id="rId24"/>
    <p:sldId id="328" r:id="rId25"/>
    <p:sldId id="345" r:id="rId26"/>
    <p:sldId id="334" r:id="rId27"/>
    <p:sldId id="329" r:id="rId28"/>
  </p:sldIdLst>
  <p:sldSz cx="9144000" cy="6858000" type="screen4x3"/>
  <p:notesSz cx="6858000" cy="9144000"/>
  <p:defaultTextStyle>
    <a:defPPr>
      <a:defRPr lang="en-US"/>
    </a:defPPr>
    <a:lvl1pPr algn="l" rtl="0" fontAlgn="base">
      <a:spcBef>
        <a:spcPct val="0"/>
      </a:spcBef>
      <a:spcAft>
        <a:spcPct val="0"/>
      </a:spcAft>
      <a:defRPr sz="2400" kern="1200">
        <a:solidFill>
          <a:srgbClr val="FFFFFF"/>
        </a:solidFill>
        <a:latin typeface="Lucida Grande" charset="0"/>
        <a:ea typeface="ヒラギノ角ゴ ProN W3" charset="0"/>
        <a:cs typeface="ヒラギノ角ゴ ProN W3" charset="0"/>
        <a:sym typeface="Lucida Grande" charset="0"/>
      </a:defRPr>
    </a:lvl1pPr>
    <a:lvl2pPr marL="457200" algn="l" rtl="0" fontAlgn="base">
      <a:spcBef>
        <a:spcPct val="0"/>
      </a:spcBef>
      <a:spcAft>
        <a:spcPct val="0"/>
      </a:spcAft>
      <a:defRPr sz="2400" kern="1200">
        <a:solidFill>
          <a:srgbClr val="FFFFFF"/>
        </a:solidFill>
        <a:latin typeface="Lucida Grande" charset="0"/>
        <a:ea typeface="ヒラギノ角ゴ ProN W3" charset="0"/>
        <a:cs typeface="ヒラギノ角ゴ ProN W3" charset="0"/>
        <a:sym typeface="Lucida Grande" charset="0"/>
      </a:defRPr>
    </a:lvl2pPr>
    <a:lvl3pPr marL="914400" algn="l" rtl="0" fontAlgn="base">
      <a:spcBef>
        <a:spcPct val="0"/>
      </a:spcBef>
      <a:spcAft>
        <a:spcPct val="0"/>
      </a:spcAft>
      <a:defRPr sz="2400" kern="1200">
        <a:solidFill>
          <a:srgbClr val="FFFFFF"/>
        </a:solidFill>
        <a:latin typeface="Lucida Grande" charset="0"/>
        <a:ea typeface="ヒラギノ角ゴ ProN W3" charset="0"/>
        <a:cs typeface="ヒラギノ角ゴ ProN W3" charset="0"/>
        <a:sym typeface="Lucida Grande" charset="0"/>
      </a:defRPr>
    </a:lvl3pPr>
    <a:lvl4pPr marL="1371600" algn="l" rtl="0" fontAlgn="base">
      <a:spcBef>
        <a:spcPct val="0"/>
      </a:spcBef>
      <a:spcAft>
        <a:spcPct val="0"/>
      </a:spcAft>
      <a:defRPr sz="2400" kern="1200">
        <a:solidFill>
          <a:srgbClr val="FFFFFF"/>
        </a:solidFill>
        <a:latin typeface="Lucida Grande" charset="0"/>
        <a:ea typeface="ヒラギノ角ゴ ProN W3" charset="0"/>
        <a:cs typeface="ヒラギノ角ゴ ProN W3" charset="0"/>
        <a:sym typeface="Lucida Grande" charset="0"/>
      </a:defRPr>
    </a:lvl4pPr>
    <a:lvl5pPr marL="1828800" algn="l" rtl="0" fontAlgn="base">
      <a:spcBef>
        <a:spcPct val="0"/>
      </a:spcBef>
      <a:spcAft>
        <a:spcPct val="0"/>
      </a:spcAft>
      <a:defRPr sz="2400" kern="1200">
        <a:solidFill>
          <a:srgbClr val="FFFFFF"/>
        </a:solidFill>
        <a:latin typeface="Lucida Grande" charset="0"/>
        <a:ea typeface="ヒラギノ角ゴ ProN W3" charset="0"/>
        <a:cs typeface="ヒラギノ角ゴ ProN W3" charset="0"/>
        <a:sym typeface="Lucida Grande" charset="0"/>
      </a:defRPr>
    </a:lvl5pPr>
    <a:lvl6pPr marL="2286000" algn="l" defTabSz="457200" rtl="0" eaLnBrk="1" latinLnBrk="0" hangingPunct="1">
      <a:defRPr sz="2400" kern="1200">
        <a:solidFill>
          <a:srgbClr val="FFFFFF"/>
        </a:solidFill>
        <a:latin typeface="Lucida Grande" charset="0"/>
        <a:ea typeface="ヒラギノ角ゴ ProN W3" charset="0"/>
        <a:cs typeface="ヒラギノ角ゴ ProN W3" charset="0"/>
        <a:sym typeface="Lucida Grande" charset="0"/>
      </a:defRPr>
    </a:lvl6pPr>
    <a:lvl7pPr marL="2743200" algn="l" defTabSz="457200" rtl="0" eaLnBrk="1" latinLnBrk="0" hangingPunct="1">
      <a:defRPr sz="2400" kern="1200">
        <a:solidFill>
          <a:srgbClr val="FFFFFF"/>
        </a:solidFill>
        <a:latin typeface="Lucida Grande" charset="0"/>
        <a:ea typeface="ヒラギノ角ゴ ProN W3" charset="0"/>
        <a:cs typeface="ヒラギノ角ゴ ProN W3" charset="0"/>
        <a:sym typeface="Lucida Grande" charset="0"/>
      </a:defRPr>
    </a:lvl7pPr>
    <a:lvl8pPr marL="3200400" algn="l" defTabSz="457200" rtl="0" eaLnBrk="1" latinLnBrk="0" hangingPunct="1">
      <a:defRPr sz="2400" kern="1200">
        <a:solidFill>
          <a:srgbClr val="FFFFFF"/>
        </a:solidFill>
        <a:latin typeface="Lucida Grande" charset="0"/>
        <a:ea typeface="ヒラギノ角ゴ ProN W3" charset="0"/>
        <a:cs typeface="ヒラギノ角ゴ ProN W3" charset="0"/>
        <a:sym typeface="Lucida Grande" charset="0"/>
      </a:defRPr>
    </a:lvl8pPr>
    <a:lvl9pPr marL="3657600" algn="l" defTabSz="457200" rtl="0" eaLnBrk="1" latinLnBrk="0" hangingPunct="1">
      <a:defRPr sz="2400" kern="1200">
        <a:solidFill>
          <a:srgbClr val="FFFFFF"/>
        </a:solidFill>
        <a:latin typeface="Lucida Grande" charset="0"/>
        <a:ea typeface="ヒラギノ角ゴ ProN W3" charset="0"/>
        <a:cs typeface="ヒラギノ角ゴ ProN W3" charset="0"/>
        <a:sym typeface="Lucida Grande"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D1F5"/>
    <a:srgbClr val="B8F2FF"/>
    <a:srgbClr val="8CE9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540" autoAdjust="0"/>
  </p:normalViewPr>
  <p:slideViewPr>
    <p:cSldViewPr>
      <p:cViewPr varScale="1">
        <p:scale>
          <a:sx n="55" d="100"/>
          <a:sy n="55" d="100"/>
        </p:scale>
        <p:origin x="-180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HCRI%202010:PHOTOQUADS:sept2010andmar2011khfmabenthicdata:KHFMA_Sept2010_photoqua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0342678953633E-2"/>
          <c:y val="0.137357038266709"/>
          <c:w val="0.89706509894212105"/>
          <c:h val="0.48413958411636698"/>
        </c:manualLayout>
      </c:layout>
      <c:barChart>
        <c:barDir val="col"/>
        <c:grouping val="clustered"/>
        <c:varyColors val="0"/>
        <c:ser>
          <c:idx val="0"/>
          <c:order val="0"/>
          <c:tx>
            <c:strRef>
              <c:f>'percent cover'!$BL$4</c:f>
              <c:strCache>
                <c:ptCount val="1"/>
                <c:pt idx="0">
                  <c:v>percent cover</c:v>
                </c:pt>
              </c:strCache>
            </c:strRef>
          </c:tx>
          <c:invertIfNegative val="0"/>
          <c:cat>
            <c:strRef>
              <c:f>'percent cover'!$BM$3:$DQ$3</c:f>
              <c:strCache>
                <c:ptCount val="57"/>
                <c:pt idx="0">
                  <c:v> Mixed turf</c:v>
                </c:pt>
                <c:pt idx="1">
                  <c:v> Porites lobata</c:v>
                </c:pt>
                <c:pt idx="2">
                  <c:v> Porites compressa</c:v>
                </c:pt>
                <c:pt idx="3">
                  <c:v> Montipora capitata</c:v>
                </c:pt>
                <c:pt idx="4">
                  <c:v> Fine Sand</c:v>
                </c:pt>
                <c:pt idx="5">
                  <c:v> Crustose Coralline</c:v>
                </c:pt>
                <c:pt idx="6">
                  <c:v> Tolypiocladia</c:v>
                </c:pt>
                <c:pt idx="7">
                  <c:v> Amansia glomerata</c:v>
                </c:pt>
                <c:pt idx="8">
                  <c:v> Coarse Sand</c:v>
                </c:pt>
                <c:pt idx="9">
                  <c:v> Montipora patula</c:v>
                </c:pt>
                <c:pt idx="10">
                  <c:v> Peyssonnelia spp</c:v>
                </c:pt>
                <c:pt idx="11">
                  <c:v> Pocillopora meandrina</c:v>
                </c:pt>
                <c:pt idx="12">
                  <c:v> Lyngbya Cyanobacteria</c:v>
                </c:pt>
                <c:pt idx="13">
                  <c:v> Lobophora</c:v>
                </c:pt>
                <c:pt idx="14">
                  <c:v> Bare Limestone</c:v>
                </c:pt>
                <c:pt idx="15">
                  <c:v> Pavona varians</c:v>
                </c:pt>
                <c:pt idx="16">
                  <c:v> Galaxaura spp</c:v>
                </c:pt>
                <c:pt idx="17">
                  <c:v> Tubastrea coccinia</c:v>
                </c:pt>
                <c:pt idx="18">
                  <c:v> Dictyosphareia cavernosa</c:v>
                </c:pt>
                <c:pt idx="19">
                  <c:v> Laurencia spp</c:v>
                </c:pt>
                <c:pt idx="20">
                  <c:v> Sphacelaria </c:v>
                </c:pt>
                <c:pt idx="21">
                  <c:v> Porites rus</c:v>
                </c:pt>
                <c:pt idx="22">
                  <c:v> Fire Worm</c:v>
                </c:pt>
                <c:pt idx="23">
                  <c:v> Echinothrix calamaris</c:v>
                </c:pt>
                <c:pt idx="24">
                  <c:v> Sponge</c:v>
                </c:pt>
                <c:pt idx="25">
                  <c:v> Liagora spp</c:v>
                </c:pt>
                <c:pt idx="26">
                  <c:v> Jania spp</c:v>
                </c:pt>
                <c:pt idx="27">
                  <c:v> Pocillopora damicornis</c:v>
                </c:pt>
                <c:pt idx="28">
                  <c:v> Leptastrea purpurea</c:v>
                </c:pt>
                <c:pt idx="29">
                  <c:v> Pavona duerdeni</c:v>
                </c:pt>
                <c:pt idx="30">
                  <c:v> Turbinaria ornata</c:v>
                </c:pt>
                <c:pt idx="31">
                  <c:v> Cyphastrea ocellina</c:v>
                </c:pt>
                <c:pt idx="32">
                  <c:v> Caulerpa spp</c:v>
                </c:pt>
                <c:pt idx="33">
                  <c:v> Chondrophycus</c:v>
                </c:pt>
                <c:pt idx="34">
                  <c:v> Porites evermanni</c:v>
                </c:pt>
                <c:pt idx="35">
                  <c:v> Spyridia filamentosa</c:v>
                </c:pt>
                <c:pt idx="36">
                  <c:v> Leptastrea bottae</c:v>
                </c:pt>
                <c:pt idx="37">
                  <c:v> Echinometra mathaei</c:v>
                </c:pt>
                <c:pt idx="38">
                  <c:v> Fungia scutaria</c:v>
                </c:pt>
                <c:pt idx="39">
                  <c:v> Chlorodesmis </c:v>
                </c:pt>
                <c:pt idx="40">
                  <c:v> Dictyota spp</c:v>
                </c:pt>
                <c:pt idx="41">
                  <c:v> Halimeda spp</c:v>
                </c:pt>
                <c:pt idx="42">
                  <c:v> Tripneustes gratilla</c:v>
                </c:pt>
                <c:pt idx="43">
                  <c:v> Bare Rock</c:v>
                </c:pt>
                <c:pt idx="44">
                  <c:v> Echinometra oblonga</c:v>
                </c:pt>
                <c:pt idx="45">
                  <c:v> Tunicate</c:v>
                </c:pt>
                <c:pt idx="46">
                  <c:v> Asparagopsis taxiformis</c:v>
                </c:pt>
                <c:pt idx="47">
                  <c:v> Bare Rubble</c:v>
                </c:pt>
                <c:pt idx="48">
                  <c:v> Basalt</c:v>
                </c:pt>
                <c:pt idx="49">
                  <c:v> Dasya irridescens</c:v>
                </c:pt>
                <c:pt idx="50">
                  <c:v> Gibsmithia hawaiiensis</c:v>
                </c:pt>
                <c:pt idx="51">
                  <c:v> Neomeris</c:v>
                </c:pt>
                <c:pt idx="52">
                  <c:v> Other Substrata</c:v>
                </c:pt>
                <c:pt idx="53">
                  <c:v> Pocillopora eyedouxi</c:v>
                </c:pt>
                <c:pt idx="54">
                  <c:v> Vermetid</c:v>
                </c:pt>
                <c:pt idx="55">
                  <c:v> Zooanthid</c:v>
                </c:pt>
                <c:pt idx="56">
                  <c:v>Montipora capitata</c:v>
                </c:pt>
              </c:strCache>
            </c:strRef>
          </c:cat>
          <c:val>
            <c:numRef>
              <c:f>'percent cover'!$BM$4:$DQ$4</c:f>
              <c:numCache>
                <c:formatCode>General</c:formatCode>
                <c:ptCount val="57"/>
                <c:pt idx="0">
                  <c:v>45.574452091799593</c:v>
                </c:pt>
                <c:pt idx="1">
                  <c:v>16.92231800991285</c:v>
                </c:pt>
                <c:pt idx="2">
                  <c:v>8.9250898498978195</c:v>
                </c:pt>
                <c:pt idx="3">
                  <c:v>5.8842874257123396</c:v>
                </c:pt>
                <c:pt idx="4">
                  <c:v>5.176058819384088</c:v>
                </c:pt>
                <c:pt idx="5">
                  <c:v>4.2000422823048602</c:v>
                </c:pt>
                <c:pt idx="6">
                  <c:v>3.323858965023136</c:v>
                </c:pt>
                <c:pt idx="7">
                  <c:v>2.2761974113833361</c:v>
                </c:pt>
                <c:pt idx="8">
                  <c:v>1.8909586338117499</c:v>
                </c:pt>
                <c:pt idx="9">
                  <c:v>1.8298841934650349</c:v>
                </c:pt>
                <c:pt idx="10">
                  <c:v>1.808743041037326</c:v>
                </c:pt>
                <c:pt idx="11">
                  <c:v>0.60017382725329405</c:v>
                </c:pt>
                <c:pt idx="12">
                  <c:v>0.502689624392192</c:v>
                </c:pt>
                <c:pt idx="13">
                  <c:v>0.35000352352540498</c:v>
                </c:pt>
                <c:pt idx="14">
                  <c:v>0.15855864320781801</c:v>
                </c:pt>
                <c:pt idx="15">
                  <c:v>6.8121491155951203E-2</c:v>
                </c:pt>
                <c:pt idx="16">
                  <c:v>5.8725423410302798E-2</c:v>
                </c:pt>
                <c:pt idx="17">
                  <c:v>5.6376406473890701E-2</c:v>
                </c:pt>
                <c:pt idx="18">
                  <c:v>5.2852881069272502E-2</c:v>
                </c:pt>
                <c:pt idx="19">
                  <c:v>4.8154847196448303E-2</c:v>
                </c:pt>
                <c:pt idx="20">
                  <c:v>3.4060745577975601E-2</c:v>
                </c:pt>
                <c:pt idx="21">
                  <c:v>2.9362711705151399E-2</c:v>
                </c:pt>
                <c:pt idx="22">
                  <c:v>2.8188203236945299E-2</c:v>
                </c:pt>
                <c:pt idx="23">
                  <c:v>1.99666439595029E-2</c:v>
                </c:pt>
                <c:pt idx="24">
                  <c:v>1.6443118554884801E-2</c:v>
                </c:pt>
                <c:pt idx="25">
                  <c:v>1.5268610086678701E-2</c:v>
                </c:pt>
                <c:pt idx="26">
                  <c:v>1.40941016184727E-2</c:v>
                </c:pt>
                <c:pt idx="27">
                  <c:v>1.40941016184727E-2</c:v>
                </c:pt>
                <c:pt idx="28">
                  <c:v>1.29195931502666E-2</c:v>
                </c:pt>
                <c:pt idx="29">
                  <c:v>1.05705762138545E-2</c:v>
                </c:pt>
                <c:pt idx="30">
                  <c:v>1.05705762138545E-2</c:v>
                </c:pt>
                <c:pt idx="31">
                  <c:v>9.3960677456484398E-3</c:v>
                </c:pt>
                <c:pt idx="32">
                  <c:v>7.0470508092363299E-3</c:v>
                </c:pt>
                <c:pt idx="33">
                  <c:v>7.0470508092363299E-3</c:v>
                </c:pt>
                <c:pt idx="34">
                  <c:v>7.0470508092363299E-3</c:v>
                </c:pt>
                <c:pt idx="35">
                  <c:v>7.0470508092363299E-3</c:v>
                </c:pt>
                <c:pt idx="36">
                  <c:v>5.8725423410302801E-3</c:v>
                </c:pt>
                <c:pt idx="37">
                  <c:v>4.6980338728242199E-3</c:v>
                </c:pt>
                <c:pt idx="38">
                  <c:v>4.6980338728242199E-3</c:v>
                </c:pt>
                <c:pt idx="39">
                  <c:v>3.5235254046181701E-3</c:v>
                </c:pt>
                <c:pt idx="40">
                  <c:v>3.5235254046181701E-3</c:v>
                </c:pt>
                <c:pt idx="41">
                  <c:v>3.5235254046181701E-3</c:v>
                </c:pt>
                <c:pt idx="42">
                  <c:v>3.5235254046181701E-3</c:v>
                </c:pt>
                <c:pt idx="43">
                  <c:v>2.34901693641211E-3</c:v>
                </c:pt>
                <c:pt idx="44">
                  <c:v>2.34901693641211E-3</c:v>
                </c:pt>
                <c:pt idx="45">
                  <c:v>2.34901693641211E-3</c:v>
                </c:pt>
                <c:pt idx="46">
                  <c:v>1.17450846820606E-3</c:v>
                </c:pt>
                <c:pt idx="47">
                  <c:v>1.17450846820606E-3</c:v>
                </c:pt>
                <c:pt idx="48">
                  <c:v>1.17450846820606E-3</c:v>
                </c:pt>
                <c:pt idx="49">
                  <c:v>1.17450846820606E-3</c:v>
                </c:pt>
                <c:pt idx="50">
                  <c:v>1.17450846820606E-3</c:v>
                </c:pt>
                <c:pt idx="51">
                  <c:v>1.17450846820606E-3</c:v>
                </c:pt>
                <c:pt idx="52">
                  <c:v>1.17450846820606E-3</c:v>
                </c:pt>
                <c:pt idx="53">
                  <c:v>1.17450846820606E-3</c:v>
                </c:pt>
                <c:pt idx="54">
                  <c:v>1.17450846820606E-3</c:v>
                </c:pt>
                <c:pt idx="55">
                  <c:v>1.17450846820606E-3</c:v>
                </c:pt>
                <c:pt idx="56">
                  <c:v>1.17450846820606E-3</c:v>
                </c:pt>
              </c:numCache>
            </c:numRef>
          </c:val>
        </c:ser>
        <c:dLbls>
          <c:showLegendKey val="0"/>
          <c:showVal val="0"/>
          <c:showCatName val="0"/>
          <c:showSerName val="0"/>
          <c:showPercent val="0"/>
          <c:showBubbleSize val="0"/>
        </c:dLbls>
        <c:gapWidth val="150"/>
        <c:axId val="81854464"/>
        <c:axId val="81856000"/>
      </c:barChart>
      <c:catAx>
        <c:axId val="81854464"/>
        <c:scaling>
          <c:orientation val="minMax"/>
        </c:scaling>
        <c:delete val="0"/>
        <c:axPos val="b"/>
        <c:majorTickMark val="out"/>
        <c:minorTickMark val="none"/>
        <c:tickLblPos val="nextTo"/>
        <c:txPr>
          <a:bodyPr rot="-5400000" vert="horz"/>
          <a:lstStyle/>
          <a:p>
            <a:pPr>
              <a:defRPr/>
            </a:pPr>
            <a:endParaRPr lang="en-US"/>
          </a:p>
        </c:txPr>
        <c:crossAx val="81856000"/>
        <c:crosses val="autoZero"/>
        <c:auto val="1"/>
        <c:lblAlgn val="ctr"/>
        <c:lblOffset val="100"/>
        <c:noMultiLvlLbl val="0"/>
      </c:catAx>
      <c:valAx>
        <c:axId val="81856000"/>
        <c:scaling>
          <c:orientation val="minMax"/>
        </c:scaling>
        <c:delete val="0"/>
        <c:axPos val="l"/>
        <c:title>
          <c:tx>
            <c:rich>
              <a:bodyPr rot="-5400000" vert="horz"/>
              <a:lstStyle/>
              <a:p>
                <a:pPr>
                  <a:defRPr/>
                </a:pPr>
                <a:r>
                  <a:rPr lang="en-US" dirty="0" smtClean="0"/>
                  <a:t>%</a:t>
                </a:r>
                <a:r>
                  <a:rPr lang="en-US" baseline="0" dirty="0" smtClean="0"/>
                  <a:t> cover</a:t>
                </a:r>
                <a:endParaRPr lang="en-US" dirty="0"/>
              </a:p>
            </c:rich>
          </c:tx>
          <c:layout>
            <c:manualLayout>
              <c:xMode val="edge"/>
              <c:yMode val="edge"/>
              <c:x val="7.0972320794889998E-3"/>
              <c:y val="0.317362602401972"/>
            </c:manualLayout>
          </c:layout>
          <c:overlay val="0"/>
        </c:title>
        <c:numFmt formatCode="General" sourceLinked="1"/>
        <c:majorTickMark val="out"/>
        <c:minorTickMark val="none"/>
        <c:tickLblPos val="nextTo"/>
        <c:crossAx val="81854464"/>
        <c:crosses val="autoZero"/>
        <c:crossBetween val="between"/>
      </c:valAx>
      <c:spPr>
        <a:ln>
          <a:solidFill>
            <a:schemeClr val="bg1"/>
          </a:solidFill>
        </a:ln>
      </c:spPr>
    </c:plotArea>
    <c:plotVisOnly val="1"/>
    <c:dispBlanksAs val="gap"/>
    <c:showDLblsOverMax val="0"/>
  </c:chart>
  <c:spPr>
    <a:solidFill>
      <a:schemeClr val="tx1"/>
    </a:solidFill>
    <a:ln w="25400" cap="flat" cmpd="sng" algn="ctr">
      <a:solidFill>
        <a:schemeClr val="bg1"/>
      </a:solidFill>
      <a:prstDash val="solid"/>
    </a:ln>
    <a:effectLst/>
  </c:spPr>
  <c:txPr>
    <a:bodyPr/>
    <a:lstStyle/>
    <a:p>
      <a:pPr>
        <a:defRPr sz="1200" baseline="0">
          <a:solidFill>
            <a:schemeClr val="bg1"/>
          </a:solidFill>
          <a:latin typeface="+mn-lt"/>
          <a:ea typeface="+mn-ea"/>
          <a:cs typeface="+mn-c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5"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6386"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2572553233"/>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Lucida Grande" charset="0"/>
        <a:ea typeface="ＭＳ Ｐゴシック" charset="0"/>
        <a:cs typeface="ＭＳ Ｐゴシック" charset="0"/>
      </a:defRPr>
    </a:lvl1pPr>
    <a:lvl2pPr marL="457200" algn="l" rtl="0" eaLnBrk="0" fontAlgn="base" hangingPunct="0">
      <a:spcBef>
        <a:spcPct val="0"/>
      </a:spcBef>
      <a:spcAft>
        <a:spcPct val="0"/>
      </a:spcAft>
      <a:defRPr sz="1200" kern="1200">
        <a:solidFill>
          <a:schemeClr val="tx1"/>
        </a:solidFill>
        <a:latin typeface="Lucida Grande" charset="0"/>
        <a:ea typeface="ＭＳ Ｐゴシック" charset="0"/>
        <a:cs typeface="+mn-cs"/>
      </a:defRPr>
    </a:lvl2pPr>
    <a:lvl3pPr marL="914400" algn="l" rtl="0" eaLnBrk="0" fontAlgn="base" hangingPunct="0">
      <a:spcBef>
        <a:spcPct val="0"/>
      </a:spcBef>
      <a:spcAft>
        <a:spcPct val="0"/>
      </a:spcAft>
      <a:defRPr sz="1200" kern="1200">
        <a:solidFill>
          <a:schemeClr val="tx1"/>
        </a:solidFill>
        <a:latin typeface="Lucida Grande" charset="0"/>
        <a:ea typeface="ＭＳ Ｐゴシック" charset="0"/>
        <a:cs typeface="+mn-cs"/>
      </a:defRPr>
    </a:lvl3pPr>
    <a:lvl4pPr marL="1371600" algn="l" rtl="0" eaLnBrk="0" fontAlgn="base" hangingPunct="0">
      <a:spcBef>
        <a:spcPct val="0"/>
      </a:spcBef>
      <a:spcAft>
        <a:spcPct val="0"/>
      </a:spcAft>
      <a:defRPr sz="1200" kern="1200">
        <a:solidFill>
          <a:schemeClr val="tx1"/>
        </a:solidFill>
        <a:latin typeface="Lucida Grande" charset="0"/>
        <a:ea typeface="ＭＳ Ｐゴシック" charset="0"/>
        <a:cs typeface="+mn-cs"/>
      </a:defRPr>
    </a:lvl4pPr>
    <a:lvl5pPr marL="1828800" algn="l" rtl="0" eaLnBrk="0" fontAlgn="base" hangingPunct="0">
      <a:spcBef>
        <a:spcPct val="0"/>
      </a:spcBef>
      <a:spcAft>
        <a:spcPct val="0"/>
      </a:spcAft>
      <a:defRPr sz="1200" kern="1200">
        <a:solidFill>
          <a:schemeClr val="tx1"/>
        </a:solidFill>
        <a:latin typeface="Lucida Grande"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Rot="1" noChangeAspect="1" noChangeArrowheads="1"/>
          </p:cNvSpPr>
          <p:nvPr>
            <p:ph type="sldImg"/>
          </p:nvPr>
        </p:nvSpPr>
        <p:spPr>
          <a:solidFill>
            <a:srgbClr val="FFFFFF"/>
          </a:solidFill>
          <a:ln/>
        </p:spPr>
      </p:sp>
      <p:sp>
        <p:nvSpPr>
          <p:cNvPr id="17410" name="Rectangle 2"/>
          <p:cNvSpPr>
            <a:spLocks noGrp="1" noChangeArrowheads="1"/>
          </p:cNvSpPr>
          <p:nvPr>
            <p:ph type="body" idx="1"/>
          </p:nvPr>
        </p:nvSpPr>
        <p:spPr>
          <a:ln/>
        </p:spPr>
        <p:txBody>
          <a:bodyPr/>
          <a:lstStyle/>
          <a:p>
            <a:pPr marL="39688" eaLnBrk="1" hangingPunct="1">
              <a:defRPr/>
            </a:pPr>
            <a:endParaRPr lang="en-US" dirty="0" smtClean="0">
              <a:solidFill>
                <a:srgbClr val="000000"/>
              </a:solidFill>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7587" name="Rectangle 3"/>
          <p:cNvSpPr>
            <a:spLocks noGrp="1" noChangeArrowheads="1"/>
          </p:cNvSpPr>
          <p:nvPr>
            <p:ph type="body" idx="1"/>
          </p:nvPr>
        </p:nvSpPr>
        <p:spPr/>
        <p:txBody>
          <a:bodyPr/>
          <a:lstStyle/>
          <a:p>
            <a:pPr eaLnBrk="1" hangingPunct="1">
              <a:defRPr/>
            </a:pPr>
            <a:r>
              <a:rPr lang="en-US" dirty="0" smtClean="0">
                <a:cs typeface="+mn-cs"/>
              </a:rPr>
              <a:t>Given phase shifts on reefs around the world, in</a:t>
            </a:r>
            <a:r>
              <a:rPr lang="en-US" baseline="0" dirty="0" smtClean="0">
                <a:cs typeface="+mn-cs"/>
              </a:rPr>
              <a:t> this research we ask:</a:t>
            </a:r>
          </a:p>
          <a:p>
            <a:pPr>
              <a:spcBef>
                <a:spcPts val="738"/>
              </a:spcBef>
            </a:pPr>
            <a:r>
              <a:rPr lang="en-US" dirty="0" smtClean="0">
                <a:solidFill>
                  <a:schemeClr val="tx1"/>
                </a:solidFill>
                <a:ea typeface="ＭＳ Ｐゴシック" charset="0"/>
              </a:rPr>
              <a:t>How can we help restore reefs that have undergone or are undergoing a coral to algal phase shift? </a:t>
            </a:r>
          </a:p>
          <a:p>
            <a:pPr>
              <a:spcBef>
                <a:spcPts val="738"/>
              </a:spcBef>
            </a:pPr>
            <a:endParaRPr lang="en-US" sz="800" dirty="0" smtClean="0">
              <a:solidFill>
                <a:schemeClr val="tx1"/>
              </a:solidFill>
              <a:ea typeface="ＭＳ Ｐゴシック" charset="0"/>
            </a:endParaRPr>
          </a:p>
          <a:p>
            <a:pPr>
              <a:spcBef>
                <a:spcPts val="738"/>
              </a:spcBef>
            </a:pPr>
            <a:r>
              <a:rPr lang="en-US" sz="800" dirty="0" smtClean="0">
                <a:solidFill>
                  <a:schemeClr val="tx1"/>
                </a:solidFill>
                <a:ea typeface="ＭＳ Ｐゴシック" charset="0"/>
              </a:rPr>
              <a:t>And more specifically:</a:t>
            </a:r>
          </a:p>
          <a:p>
            <a:pPr>
              <a:spcBef>
                <a:spcPts val="738"/>
              </a:spcBef>
            </a:pPr>
            <a:r>
              <a:rPr lang="en-US" dirty="0" smtClean="0">
                <a:solidFill>
                  <a:schemeClr val="tx1"/>
                </a:solidFill>
                <a:ea typeface="ＭＳ Ｐゴシック" charset="0"/>
              </a:rPr>
              <a:t>Can we develop management strategies to reduce algal abundance (CLICK)</a:t>
            </a:r>
            <a:r>
              <a:rPr lang="en-US" baseline="0" dirty="0" smtClean="0">
                <a:solidFill>
                  <a:schemeClr val="tx1"/>
                </a:solidFill>
                <a:ea typeface="ＭＳ Ｐゴシック" charset="0"/>
              </a:rPr>
              <a:t> </a:t>
            </a:r>
            <a:r>
              <a:rPr lang="en-US" dirty="0" smtClean="0">
                <a:solidFill>
                  <a:schemeClr val="tx1"/>
                </a:solidFill>
                <a:ea typeface="ＭＳ Ｐゴシック" charset="0"/>
              </a:rPr>
              <a:t>and facilitate coral recovery?</a:t>
            </a:r>
          </a:p>
          <a:p>
            <a:pPr eaLnBrk="1" hangingPunct="1">
              <a:defRPr/>
            </a:pPr>
            <a:endParaRPr lang="en-US" dirty="0"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Rot="1" noChangeAspect="1" noChangeArrowheads="1"/>
          </p:cNvSpPr>
          <p:nvPr>
            <p:ph type="sldImg"/>
          </p:nvPr>
        </p:nvSpPr>
        <p:spPr>
          <a:solidFill>
            <a:srgbClr val="FFFFFF"/>
          </a:solidFill>
          <a:ln/>
        </p:spPr>
      </p:sp>
      <p:sp>
        <p:nvSpPr>
          <p:cNvPr id="25602" name="Rectangle 2"/>
          <p:cNvSpPr>
            <a:spLocks noGrp="1" noChangeArrowheads="1"/>
          </p:cNvSpPr>
          <p:nvPr>
            <p:ph type="body" idx="1"/>
          </p:nvPr>
        </p:nvSpPr>
        <p:spPr>
          <a:ln/>
        </p:spPr>
        <p:txBody>
          <a:bodyPr/>
          <a:lstStyle/>
          <a:p>
            <a:pPr marL="39688" eaLnBrk="1" hangingPunct="1">
              <a:defRPr/>
            </a:pPr>
            <a:r>
              <a:rPr lang="en-US" dirty="0" smtClean="0">
                <a:solidFill>
                  <a:srgbClr val="000000"/>
                </a:solidFill>
                <a:cs typeface="Lucida Grande" charset="0"/>
                <a:sym typeface="Lucida Grande" charset="0"/>
              </a:rPr>
              <a:t>To</a:t>
            </a:r>
            <a:r>
              <a:rPr lang="en-US" baseline="0" dirty="0" smtClean="0">
                <a:solidFill>
                  <a:srgbClr val="000000"/>
                </a:solidFill>
                <a:cs typeface="Lucida Grande" charset="0"/>
                <a:sym typeface="Lucida Grande" charset="0"/>
              </a:rPr>
              <a:t> help answer these questions, this research was conducted on the island of Maui, where many reefs are experiencing a decline in coral cover. A new management strategy to try to reverse this change was applied to </a:t>
            </a:r>
            <a:r>
              <a:rPr lang="en-US" baseline="0" dirty="0" err="1" smtClean="0">
                <a:solidFill>
                  <a:srgbClr val="000000"/>
                </a:solidFill>
                <a:cs typeface="Lucida Grande" charset="0"/>
                <a:sym typeface="Lucida Grande" charset="0"/>
              </a:rPr>
              <a:t>Kahekili</a:t>
            </a:r>
            <a:r>
              <a:rPr lang="en-US" baseline="0" dirty="0" smtClean="0">
                <a:solidFill>
                  <a:srgbClr val="000000"/>
                </a:solidFill>
                <a:cs typeface="Lucida Grande" charset="0"/>
                <a:sym typeface="Lucida Grande" charset="0"/>
              </a:rPr>
              <a:t> reef on West Maui in 2009.  </a:t>
            </a:r>
            <a:r>
              <a:rPr lang="en-US" baseline="0" dirty="0" err="1" smtClean="0">
                <a:solidFill>
                  <a:srgbClr val="000000"/>
                </a:solidFill>
                <a:cs typeface="Lucida Grande" charset="0"/>
                <a:sym typeface="Lucida Grande" charset="0"/>
              </a:rPr>
              <a:t>Kahekili</a:t>
            </a:r>
            <a:r>
              <a:rPr lang="en-US" baseline="0" dirty="0" smtClean="0">
                <a:solidFill>
                  <a:srgbClr val="000000"/>
                </a:solidFill>
                <a:cs typeface="Lucida Grande" charset="0"/>
                <a:sym typeface="Lucida Grande" charset="0"/>
              </a:rPr>
              <a:t> is now a Herbivore Fisheries Management Area, </a:t>
            </a:r>
            <a:r>
              <a:rPr lang="en-US" dirty="0" smtClean="0">
                <a:solidFill>
                  <a:srgbClr val="000000"/>
                </a:solidFill>
                <a:cs typeface="Lucida Grande" charset="0"/>
                <a:sym typeface="Lucida Grande" charset="0"/>
              </a:rPr>
              <a:t>established</a:t>
            </a:r>
            <a:r>
              <a:rPr lang="en-US" baseline="0" dirty="0" smtClean="0">
                <a:solidFill>
                  <a:srgbClr val="000000"/>
                </a:solidFill>
                <a:cs typeface="Lucida Grande" charset="0"/>
                <a:sym typeface="Lucida Grande" charset="0"/>
              </a:rPr>
              <a:t> in hopes of increasing herbivore biomass to reduce algal cover and restore healthy coral cover on the reef.</a:t>
            </a:r>
            <a:endParaRPr lang="en-US" dirty="0" smtClean="0">
              <a:solidFill>
                <a:srgbClr val="000000"/>
              </a:solidFill>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9635" name="Rectangle 3"/>
          <p:cNvSpPr>
            <a:spLocks noGrp="1" noChangeArrowheads="1"/>
          </p:cNvSpPr>
          <p:nvPr>
            <p:ph type="body" idx="1"/>
          </p:nvPr>
        </p:nvSpPr>
        <p:spPr/>
        <p:txBody>
          <a:bodyPr/>
          <a:lstStyle/>
          <a:p>
            <a:pPr eaLnBrk="1" hangingPunct="1">
              <a:defRPr/>
            </a:pPr>
            <a:r>
              <a:rPr lang="en-US" dirty="0" smtClean="0">
                <a:cs typeface="+mn-cs"/>
              </a:rPr>
              <a:t>To evaluate the success</a:t>
            </a:r>
            <a:r>
              <a:rPr lang="en-US" baseline="0" dirty="0" smtClean="0">
                <a:cs typeface="+mn-cs"/>
              </a:rPr>
              <a:t> of the Herbivore Fisheries Management Area, our work seeks to determine when the budget of production and consumption on the reef is balanced.  To do so, we ask:</a:t>
            </a:r>
          </a:p>
          <a:p>
            <a:pPr eaLnBrk="1" hangingPunct="1">
              <a:spcBef>
                <a:spcPct val="0"/>
              </a:spcBef>
              <a:buClrTx/>
              <a:buSzPct val="125000"/>
              <a:defRPr/>
            </a:pPr>
            <a:r>
              <a:rPr lang="en-US" sz="1200" dirty="0" smtClean="0"/>
              <a:t>How much of algal production is being consumed?</a:t>
            </a:r>
          </a:p>
          <a:p>
            <a:pPr eaLnBrk="1" hangingPunct="1">
              <a:spcBef>
                <a:spcPct val="0"/>
              </a:spcBef>
              <a:buClrTx/>
              <a:buSzPct val="125000"/>
              <a:defRPr/>
            </a:pPr>
            <a:r>
              <a:rPr lang="en-US" sz="1200" dirty="0" smtClean="0"/>
              <a:t>By whom?</a:t>
            </a:r>
          </a:p>
          <a:p>
            <a:pPr eaLnBrk="1" hangingPunct="1">
              <a:spcBef>
                <a:spcPct val="0"/>
              </a:spcBef>
              <a:buClrTx/>
              <a:buSzPct val="125000"/>
              <a:defRPr/>
            </a:pPr>
            <a:r>
              <a:rPr lang="en-US" sz="1200" dirty="0" smtClean="0"/>
              <a:t>What are targets for herbivore species and biomass for the future?</a:t>
            </a:r>
          </a:p>
          <a:p>
            <a:pPr eaLnBrk="1" hangingPunct="1">
              <a:defRPr/>
            </a:pPr>
            <a:endParaRPr lang="en-US" dirty="0"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i="0" dirty="0" smtClean="0">
                <a:solidFill>
                  <a:schemeClr val="tx1"/>
                </a:solidFill>
                <a:latin typeface="Arial" charset="0"/>
                <a:ea typeface="ＭＳ Ｐゴシック" charset="0"/>
                <a:cs typeface="Arial" charset="0"/>
                <a:sym typeface="Arial" charset="0"/>
              </a:rPr>
              <a:t>Through</a:t>
            </a:r>
            <a:r>
              <a:rPr lang="en-US" sz="1200" i="0" baseline="0" dirty="0" smtClean="0">
                <a:solidFill>
                  <a:schemeClr val="tx1"/>
                </a:solidFill>
                <a:latin typeface="Arial" charset="0"/>
                <a:ea typeface="ＭＳ Ｐゴシック" charset="0"/>
                <a:cs typeface="Arial" charset="0"/>
                <a:sym typeface="Arial" charset="0"/>
              </a:rPr>
              <a:t> this work, we’ll ultimately be able to determine how much of daily production is consumed and by whom.  This will provide us with targets for the number and type of herbivores that will be needed to control the algal community at </a:t>
            </a:r>
            <a:r>
              <a:rPr lang="en-US" sz="1200" i="0" baseline="0" dirty="0" err="1" smtClean="0">
                <a:solidFill>
                  <a:schemeClr val="tx1"/>
                </a:solidFill>
                <a:latin typeface="Arial" charset="0"/>
                <a:ea typeface="ＭＳ Ｐゴシック" charset="0"/>
                <a:cs typeface="Arial" charset="0"/>
                <a:sym typeface="Arial" charset="0"/>
              </a:rPr>
              <a:t>Kahekili</a:t>
            </a:r>
            <a:r>
              <a:rPr lang="en-US" sz="1200" i="0" baseline="0" dirty="0" smtClean="0">
                <a:solidFill>
                  <a:schemeClr val="tx1"/>
                </a:solidFill>
                <a:latin typeface="Arial" charset="0"/>
                <a:ea typeface="ＭＳ Ｐゴシック" charset="0"/>
                <a:cs typeface="Arial" charset="0"/>
                <a:sym typeface="Arial" charset="0"/>
              </a:rPr>
              <a:t>.</a:t>
            </a:r>
            <a:endParaRPr lang="en-US" sz="1200" i="0" dirty="0" smtClean="0">
              <a:solidFill>
                <a:schemeClr val="tx1"/>
              </a:solidFill>
              <a:latin typeface="Arial" charset="0"/>
              <a:ea typeface="ＭＳ Ｐゴシック" charset="0"/>
              <a:cs typeface="Arial" charset="0"/>
              <a:sym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eaLnBrk="1" hangingPunct="1">
              <a:defRPr/>
            </a:pPr>
            <a:r>
              <a:rPr lang="en-US" dirty="0" smtClean="0">
                <a:cs typeface="+mn-cs"/>
              </a:rPr>
              <a:t>Looking at daily production,</a:t>
            </a:r>
            <a:r>
              <a:rPr lang="en-US" baseline="0" dirty="0" smtClean="0">
                <a:cs typeface="+mn-cs"/>
              </a:rPr>
              <a:t> first we determined benthic community composition</a:t>
            </a:r>
            <a:endParaRPr lang="en-US" dirty="0"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benthic </a:t>
            </a:r>
            <a:r>
              <a:rPr lang="en-US" dirty="0" err="1" smtClean="0"/>
              <a:t>photoanalysis</a:t>
            </a:r>
            <a:r>
              <a:rPr lang="en-US" dirty="0" smtClean="0"/>
              <a:t> and can see that turf algae accounts for almost 50%</a:t>
            </a:r>
            <a:r>
              <a:rPr lang="en-US" baseline="0" dirty="0" smtClean="0"/>
              <a:t> of benthic cover (CLICK) while macroalgal species in the green boxes (CLICK) make up less than 5%.</a:t>
            </a:r>
            <a:endParaRPr lang="en-US" dirty="0"/>
          </a:p>
        </p:txBody>
      </p:sp>
    </p:spTree>
    <p:extLst>
      <p:ext uri="{BB962C8B-B14F-4D97-AF65-F5344CB8AC3E}">
        <p14:creationId xmlns:p14="http://schemas.microsoft.com/office/powerpoint/2010/main" val="105990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further determined standing stock</a:t>
            </a:r>
            <a:r>
              <a:rPr lang="en-US" baseline="0" dirty="0" smtClean="0"/>
              <a:t> biomass of macro and turf algae as well as growth rates for each of these functional groups</a:t>
            </a:r>
            <a:endParaRPr lang="en-US" dirty="0"/>
          </a:p>
        </p:txBody>
      </p:sp>
    </p:spTree>
    <p:extLst>
      <p:ext uri="{BB962C8B-B14F-4D97-AF65-F5344CB8AC3E}">
        <p14:creationId xmlns:p14="http://schemas.microsoft.com/office/powerpoint/2010/main" val="156302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eaLnBrk="1" hangingPunct="1">
              <a:defRPr/>
            </a:pPr>
            <a:r>
              <a:rPr lang="en-US" dirty="0" smtClean="0">
                <a:cs typeface="+mn-cs"/>
              </a:rPr>
              <a:t>To combine with the community composition data to determine the daily</a:t>
            </a:r>
            <a:r>
              <a:rPr lang="en-US" baseline="0" dirty="0" smtClean="0">
                <a:cs typeface="+mn-cs"/>
              </a:rPr>
              <a:t> production on the reef.</a:t>
            </a:r>
            <a:endParaRPr lang="en-US" dirty="0"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eaLnBrk="1" hangingPunct="1">
              <a:defRPr/>
            </a:pPr>
            <a:r>
              <a:rPr lang="en-US" dirty="0" smtClean="0">
                <a:cs typeface="+mn-cs"/>
              </a:rPr>
              <a:t>Next, to examine daily consumption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calculated fish biomass data through</a:t>
            </a:r>
            <a:r>
              <a:rPr lang="en-US" baseline="0" dirty="0" smtClean="0"/>
              <a:t> surveys across the reef, where </a:t>
            </a:r>
            <a:r>
              <a:rPr lang="en-US" baseline="0" dirty="0" err="1" smtClean="0"/>
              <a:t>Ctenochaetus</a:t>
            </a:r>
            <a:r>
              <a:rPr lang="en-US" baseline="0" dirty="0" smtClean="0"/>
              <a:t> </a:t>
            </a:r>
            <a:r>
              <a:rPr lang="en-US" baseline="0" dirty="0" err="1" smtClean="0"/>
              <a:t>strigosus</a:t>
            </a:r>
            <a:r>
              <a:rPr lang="en-US" baseline="0" dirty="0" smtClean="0"/>
              <a:t> and </a:t>
            </a:r>
            <a:r>
              <a:rPr lang="en-US" baseline="0" dirty="0" err="1" smtClean="0"/>
              <a:t>Acanthurus</a:t>
            </a:r>
            <a:r>
              <a:rPr lang="en-US" baseline="0" dirty="0" smtClean="0"/>
              <a:t> </a:t>
            </a:r>
            <a:r>
              <a:rPr lang="en-US" baseline="0" dirty="0" err="1" smtClean="0"/>
              <a:t>nigrofuscus</a:t>
            </a:r>
            <a:r>
              <a:rPr lang="en-US" baseline="0" dirty="0" smtClean="0"/>
              <a:t> are some of the most abundant</a:t>
            </a:r>
            <a:endParaRPr lang="en-US" dirty="0"/>
          </a:p>
        </p:txBody>
      </p:sp>
    </p:spTree>
    <p:extLst>
      <p:ext uri="{BB962C8B-B14F-4D97-AF65-F5344CB8AC3E}">
        <p14:creationId xmlns:p14="http://schemas.microsoft.com/office/powerpoint/2010/main" val="731016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then c</a:t>
            </a:r>
            <a:r>
              <a:rPr lang="en-US" dirty="0" smtClean="0"/>
              <a:t>ombining</a:t>
            </a:r>
            <a:r>
              <a:rPr lang="en-US" baseline="0" dirty="0" smtClean="0"/>
              <a:t> these biomass data with o</a:t>
            </a:r>
            <a:r>
              <a:rPr lang="en-US" dirty="0" smtClean="0"/>
              <a:t>ver 500 minutes of observation time results in this</a:t>
            </a:r>
            <a:r>
              <a:rPr lang="en-US" baseline="0" dirty="0" smtClean="0"/>
              <a:t> figure.  First I’d like to highlight that most of these herbivores are consuming turf algae, as would make sense given that almost half the benthic composition is turf.  Second- some of the parrotfish on the reef, while not the most abundant, maybe have a disproportionate influence on algae consumption.  Finally, you can also see that many of these species have a preference for different species of macroalgae.</a:t>
            </a:r>
          </a:p>
          <a:p>
            <a:endParaRPr lang="en-US" baseline="0" dirty="0" smtClean="0"/>
          </a:p>
          <a:p>
            <a:r>
              <a:rPr lang="en-US" baseline="0" dirty="0" smtClean="0"/>
              <a:t>Importantly, bite size is still a tricky variable in this calculation and those values have been estimated from the literature and lab experimentation but further work </a:t>
            </a:r>
            <a:r>
              <a:rPr lang="en-US" baseline="0" smtClean="0"/>
              <a:t>is needed.  </a:t>
            </a:r>
            <a:endParaRPr lang="en-US" dirty="0"/>
          </a:p>
        </p:txBody>
      </p:sp>
    </p:spTree>
    <p:extLst>
      <p:ext uri="{BB962C8B-B14F-4D97-AF65-F5344CB8AC3E}">
        <p14:creationId xmlns:p14="http://schemas.microsoft.com/office/powerpoint/2010/main" val="64073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eaLnBrk="1" hangingPunct="1">
              <a:defRPr/>
            </a:pPr>
            <a:r>
              <a:rPr lang="en-US" dirty="0" smtClean="0">
                <a:cs typeface="+mn-cs"/>
              </a:rPr>
              <a:t>Such that from these calculations we can determine total turf and macroalgal consumption on the reef by the herbivorous fish community.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eaLnBrk="1" hangingPunct="1">
              <a:defRPr/>
            </a:pPr>
            <a:r>
              <a:rPr lang="en-US" dirty="0" smtClean="0">
                <a:cs typeface="+mn-cs"/>
              </a:rPr>
              <a:t>And ultimately, comparing daily production and consumption</a:t>
            </a:r>
            <a:r>
              <a:rPr lang="en-US" baseline="0" dirty="0" smtClean="0">
                <a:cs typeface="+mn-cs"/>
              </a:rPr>
              <a:t> results in daily production being over one and a half times consumption.</a:t>
            </a:r>
          </a:p>
          <a:p>
            <a:pPr eaLnBrk="1" hangingPunct="1">
              <a:defRPr/>
            </a:pPr>
            <a:endParaRPr lang="en-US" baseline="0" dirty="0" smtClean="0">
              <a:cs typeface="+mn-cs"/>
            </a:endParaRPr>
          </a:p>
          <a:p>
            <a:pPr eaLnBrk="1" hangingPunct="1">
              <a:defRPr/>
            </a:pPr>
            <a:endParaRPr lang="en-US" dirty="0"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eaLnBrk="1" hangingPunct="1">
              <a:defRPr/>
            </a:pPr>
            <a:r>
              <a:rPr lang="en-US" dirty="0" smtClean="0">
                <a:cs typeface="+mn-cs"/>
              </a:rPr>
              <a:t>The</a:t>
            </a:r>
            <a:r>
              <a:rPr lang="en-US" baseline="0" dirty="0" smtClean="0">
                <a:cs typeface="+mn-cs"/>
              </a:rPr>
              <a:t> major conclusions of this work therefore are:</a:t>
            </a:r>
          </a:p>
          <a:p>
            <a:pPr eaLnBrk="1" hangingPunct="1">
              <a:defRPr/>
            </a:pPr>
            <a:endParaRPr lang="en-US" baseline="0" dirty="0" smtClean="0">
              <a:cs typeface="+mn-cs"/>
            </a:endParaRPr>
          </a:p>
          <a:p>
            <a:pPr marL="342900" indent="-342900">
              <a:buFont typeface="Arial"/>
              <a:buChar char="•"/>
              <a:defRPr/>
            </a:pPr>
            <a:r>
              <a:rPr lang="en-US" sz="1200" dirty="0" smtClean="0">
                <a:solidFill>
                  <a:schemeClr val="tx1"/>
                </a:solidFill>
                <a:latin typeface="Arial" charset="0"/>
                <a:ea typeface="ＭＳ Ｐゴシック" charset="0"/>
                <a:cs typeface="Arial" charset="0"/>
                <a:sym typeface="Arial" charset="0"/>
              </a:rPr>
              <a:t>Different species of herbivores have difference preferences for macroalgae, which can be targeted for a given reef</a:t>
            </a:r>
          </a:p>
          <a:p>
            <a:pPr marL="342900" indent="-342900">
              <a:buFont typeface="Arial"/>
              <a:buChar char="•"/>
              <a:defRPr/>
            </a:pPr>
            <a:r>
              <a:rPr lang="en-US" sz="1200" dirty="0" smtClean="0">
                <a:solidFill>
                  <a:schemeClr val="tx1"/>
                </a:solidFill>
                <a:latin typeface="Arial" charset="0"/>
                <a:ea typeface="ＭＳ Ｐゴシック" charset="0"/>
                <a:cs typeface="Arial" charset="0"/>
                <a:sym typeface="Arial" charset="0"/>
              </a:rPr>
              <a:t>All species dominantly graze turf algae </a:t>
            </a:r>
          </a:p>
          <a:p>
            <a:pPr marL="342900" indent="-342900">
              <a:buFont typeface="Arial"/>
              <a:buChar char="•"/>
              <a:defRPr/>
            </a:pPr>
            <a:r>
              <a:rPr lang="en-US" sz="1200" dirty="0" smtClean="0">
                <a:solidFill>
                  <a:schemeClr val="tx1"/>
                </a:solidFill>
                <a:latin typeface="Arial" charset="0"/>
                <a:ea typeface="ＭＳ Ｐゴシック" charset="0"/>
                <a:cs typeface="Arial" charset="0"/>
                <a:sym typeface="Arial" charset="0"/>
              </a:rPr>
              <a:t>Increasing biomass over time may shift the balance of production and consumption</a:t>
            </a:r>
          </a:p>
          <a:p>
            <a:pPr eaLnBrk="1" hangingPunct="1">
              <a:defRPr/>
            </a:pPr>
            <a:endParaRPr lang="en-US" dirty="0"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Emily’s flight was delayed but she’ll be here this afternoon and will</a:t>
            </a:r>
            <a:r>
              <a:rPr lang="en-US" baseline="0" dirty="0" smtClean="0"/>
              <a:t> be at the Coral Reef Systems table.</a:t>
            </a:r>
            <a:endParaRPr lang="en-US" dirty="0"/>
          </a:p>
        </p:txBody>
      </p:sp>
    </p:spTree>
    <p:extLst>
      <p:ext uri="{BB962C8B-B14F-4D97-AF65-F5344CB8AC3E}">
        <p14:creationId xmlns:p14="http://schemas.microsoft.com/office/powerpoint/2010/main" val="3542276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4295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AD79A6A-EA56-4842-AFDC-8F8CEBBDF7C9}" type="slidenum">
              <a:rPr lang="en-US"/>
              <a:pPr>
                <a:defRPr/>
              </a:pPr>
              <a:t>‹#›</a:t>
            </a:fld>
            <a:endParaRPr lang="en-US"/>
          </a:p>
        </p:txBody>
      </p:sp>
    </p:spTree>
    <p:extLst>
      <p:ext uri="{BB962C8B-B14F-4D97-AF65-F5344CB8AC3E}">
        <p14:creationId xmlns:p14="http://schemas.microsoft.com/office/powerpoint/2010/main" val="146234707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9E0FED0-7F05-B240-858A-594FF08888DC}" type="slidenum">
              <a:rPr lang="en-US"/>
              <a:pPr>
                <a:defRPr/>
              </a:pPr>
              <a:t>‹#›</a:t>
            </a:fld>
            <a:endParaRPr lang="en-US"/>
          </a:p>
        </p:txBody>
      </p:sp>
    </p:spTree>
    <p:extLst>
      <p:ext uri="{BB962C8B-B14F-4D97-AF65-F5344CB8AC3E}">
        <p14:creationId xmlns:p14="http://schemas.microsoft.com/office/powerpoint/2010/main" val="217246686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9E7CA969-A9DE-E54D-B7F0-3B8B95BF259A}" type="slidenum">
              <a:rPr lang="en-US"/>
              <a:pPr>
                <a:defRPr/>
              </a:pPr>
              <a:t>‹#›</a:t>
            </a:fld>
            <a:endParaRPr lang="en-US"/>
          </a:p>
        </p:txBody>
      </p:sp>
    </p:spTree>
    <p:extLst>
      <p:ext uri="{BB962C8B-B14F-4D97-AF65-F5344CB8AC3E}">
        <p14:creationId xmlns:p14="http://schemas.microsoft.com/office/powerpoint/2010/main" val="149594163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E39862CB-EC40-DC4A-A350-D3AFF54B4518}" type="slidenum">
              <a:rPr lang="en-US"/>
              <a:pPr>
                <a:defRPr/>
              </a:pPr>
              <a:t>‹#›</a:t>
            </a:fld>
            <a:endParaRPr lang="en-US"/>
          </a:p>
        </p:txBody>
      </p:sp>
    </p:spTree>
    <p:extLst>
      <p:ext uri="{BB962C8B-B14F-4D97-AF65-F5344CB8AC3E}">
        <p14:creationId xmlns:p14="http://schemas.microsoft.com/office/powerpoint/2010/main" val="125890757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F977E342-6D80-5F4B-A43A-67A4421845BB}" type="slidenum">
              <a:rPr lang="en-US"/>
              <a:pPr>
                <a:defRPr/>
              </a:pPr>
              <a:t>‹#›</a:t>
            </a:fld>
            <a:endParaRPr lang="en-US"/>
          </a:p>
        </p:txBody>
      </p:sp>
    </p:spTree>
    <p:extLst>
      <p:ext uri="{BB962C8B-B14F-4D97-AF65-F5344CB8AC3E}">
        <p14:creationId xmlns:p14="http://schemas.microsoft.com/office/powerpoint/2010/main" val="107768510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8261ACC9-5EEA-044F-BB29-4D8BF68207AB}" type="slidenum">
              <a:rPr lang="en-US"/>
              <a:pPr>
                <a:defRPr/>
              </a:pPr>
              <a:t>‹#›</a:t>
            </a:fld>
            <a:endParaRPr lang="en-US"/>
          </a:p>
        </p:txBody>
      </p:sp>
    </p:spTree>
    <p:extLst>
      <p:ext uri="{BB962C8B-B14F-4D97-AF65-F5344CB8AC3E}">
        <p14:creationId xmlns:p14="http://schemas.microsoft.com/office/powerpoint/2010/main" val="347342238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5E9AA786-B761-A846-9AB7-D004A5437288}" type="slidenum">
              <a:rPr lang="en-US"/>
              <a:pPr>
                <a:defRPr/>
              </a:pPr>
              <a:t>‹#›</a:t>
            </a:fld>
            <a:endParaRPr lang="en-US"/>
          </a:p>
        </p:txBody>
      </p:sp>
    </p:spTree>
    <p:extLst>
      <p:ext uri="{BB962C8B-B14F-4D97-AF65-F5344CB8AC3E}">
        <p14:creationId xmlns:p14="http://schemas.microsoft.com/office/powerpoint/2010/main" val="295702394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084B4F4E-A803-4545-8AF4-C195B4C50EA1}" type="slidenum">
              <a:rPr lang="en-US"/>
              <a:pPr>
                <a:defRPr/>
              </a:pPr>
              <a:t>‹#›</a:t>
            </a:fld>
            <a:endParaRPr lang="en-US"/>
          </a:p>
        </p:txBody>
      </p:sp>
    </p:spTree>
    <p:extLst>
      <p:ext uri="{BB962C8B-B14F-4D97-AF65-F5344CB8AC3E}">
        <p14:creationId xmlns:p14="http://schemas.microsoft.com/office/powerpoint/2010/main" val="257246831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847FAA1-7351-C64A-BE67-A5636DC4D4B2}" type="slidenum">
              <a:rPr lang="en-US"/>
              <a:pPr>
                <a:defRPr/>
              </a:pPr>
              <a:t>‹#›</a:t>
            </a:fld>
            <a:endParaRPr lang="en-US"/>
          </a:p>
        </p:txBody>
      </p:sp>
    </p:spTree>
    <p:extLst>
      <p:ext uri="{BB962C8B-B14F-4D97-AF65-F5344CB8AC3E}">
        <p14:creationId xmlns:p14="http://schemas.microsoft.com/office/powerpoint/2010/main" val="67408972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F52EAE7-0A84-7443-B1BF-666B170150FE}" type="slidenum">
              <a:rPr lang="en-US"/>
              <a:pPr>
                <a:defRPr/>
              </a:pPr>
              <a:t>‹#›</a:t>
            </a:fld>
            <a:endParaRPr lang="en-US"/>
          </a:p>
        </p:txBody>
      </p:sp>
    </p:spTree>
    <p:extLst>
      <p:ext uri="{BB962C8B-B14F-4D97-AF65-F5344CB8AC3E}">
        <p14:creationId xmlns:p14="http://schemas.microsoft.com/office/powerpoint/2010/main" val="260280253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98C7B10-33F9-2F4E-916A-F48DED78092A}" type="slidenum">
              <a:rPr lang="en-US"/>
              <a:pPr>
                <a:defRPr/>
              </a:pPr>
              <a:t>‹#›</a:t>
            </a:fld>
            <a:endParaRPr lang="en-US"/>
          </a:p>
        </p:txBody>
      </p:sp>
    </p:spTree>
    <p:extLst>
      <p:ext uri="{BB962C8B-B14F-4D97-AF65-F5344CB8AC3E}">
        <p14:creationId xmlns:p14="http://schemas.microsoft.com/office/powerpoint/2010/main" val="189406833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331BDF6-AE01-6C41-AAF7-2B6D40366785}" type="slidenum">
              <a:rPr lang="en-US"/>
              <a:pPr>
                <a:defRPr/>
              </a:pPr>
              <a:t>‹#›</a:t>
            </a:fld>
            <a:endParaRPr lang="en-US"/>
          </a:p>
        </p:txBody>
      </p:sp>
    </p:spTree>
    <p:extLst>
      <p:ext uri="{BB962C8B-B14F-4D97-AF65-F5344CB8AC3E}">
        <p14:creationId xmlns:p14="http://schemas.microsoft.com/office/powerpoint/2010/main" val="86547385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FC76DAE-C34F-874D-891D-437A22FE8ECF}" type="slidenum">
              <a:rPr lang="en-US"/>
              <a:pPr>
                <a:defRPr/>
              </a:pPr>
              <a:t>‹#›</a:t>
            </a:fld>
            <a:endParaRPr lang="en-US"/>
          </a:p>
        </p:txBody>
      </p:sp>
    </p:spTree>
    <p:extLst>
      <p:ext uri="{BB962C8B-B14F-4D97-AF65-F5344CB8AC3E}">
        <p14:creationId xmlns:p14="http://schemas.microsoft.com/office/powerpoint/2010/main" val="236905098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4060F803-40AF-BE49-A61F-4AD21FEEB3FB}" type="slidenum">
              <a:rPr lang="en-US"/>
              <a:pPr>
                <a:defRPr/>
              </a:pPr>
              <a:t>‹#›</a:t>
            </a:fld>
            <a:endParaRPr lang="en-US"/>
          </a:p>
        </p:txBody>
      </p:sp>
    </p:spTree>
    <p:extLst>
      <p:ext uri="{BB962C8B-B14F-4D97-AF65-F5344CB8AC3E}">
        <p14:creationId xmlns:p14="http://schemas.microsoft.com/office/powerpoint/2010/main" val="39680805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0BE38C-D3CF-7C4D-B8BA-7B3D6CA1E00E}" type="slidenum">
              <a:rPr lang="en-US"/>
              <a:pPr>
                <a:defRPr/>
              </a:pPr>
              <a:t>‹#›</a:t>
            </a:fld>
            <a:endParaRPr lang="en-US"/>
          </a:p>
        </p:txBody>
      </p:sp>
    </p:spTree>
    <p:extLst>
      <p:ext uri="{BB962C8B-B14F-4D97-AF65-F5344CB8AC3E}">
        <p14:creationId xmlns:p14="http://schemas.microsoft.com/office/powerpoint/2010/main" val="236836431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BB457219-0970-3840-8495-4F75A6A0351A}" type="slidenum">
              <a:rPr lang="en-US"/>
              <a:pPr>
                <a:defRPr/>
              </a:pPr>
              <a:t>‹#›</a:t>
            </a:fld>
            <a:endParaRPr lang="en-US"/>
          </a:p>
        </p:txBody>
      </p:sp>
    </p:spTree>
    <p:extLst>
      <p:ext uri="{BB962C8B-B14F-4D97-AF65-F5344CB8AC3E}">
        <p14:creationId xmlns:p14="http://schemas.microsoft.com/office/powerpoint/2010/main" val="96958185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A8F0C4EA-2EF5-2144-91E5-239D89D6AAE8}" type="slidenum">
              <a:rPr lang="en-US"/>
              <a:pPr>
                <a:defRPr/>
              </a:pPr>
              <a:t>‹#›</a:t>
            </a:fld>
            <a:endParaRPr lang="en-US"/>
          </a:p>
        </p:txBody>
      </p:sp>
    </p:spTree>
    <p:extLst>
      <p:ext uri="{BB962C8B-B14F-4D97-AF65-F5344CB8AC3E}">
        <p14:creationId xmlns:p14="http://schemas.microsoft.com/office/powerpoint/2010/main" val="86793918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564F802B-7045-6A47-BD30-C16CCBA37C92}" type="slidenum">
              <a:rPr lang="en-US"/>
              <a:pPr>
                <a:defRPr/>
              </a:pPr>
              <a:t>‹#›</a:t>
            </a:fld>
            <a:endParaRPr lang="en-US"/>
          </a:p>
        </p:txBody>
      </p:sp>
    </p:spTree>
    <p:extLst>
      <p:ext uri="{BB962C8B-B14F-4D97-AF65-F5344CB8AC3E}">
        <p14:creationId xmlns:p14="http://schemas.microsoft.com/office/powerpoint/2010/main" val="42591115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8076354-8697-9B4E-860B-062921741663}" type="slidenum">
              <a:rPr lang="en-US"/>
              <a:pPr>
                <a:defRPr/>
              </a:pPr>
              <a:t>‹#›</a:t>
            </a:fld>
            <a:endParaRPr lang="en-US"/>
          </a:p>
        </p:txBody>
      </p:sp>
    </p:spTree>
    <p:extLst>
      <p:ext uri="{BB962C8B-B14F-4D97-AF65-F5344CB8AC3E}">
        <p14:creationId xmlns:p14="http://schemas.microsoft.com/office/powerpoint/2010/main" val="272640355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16148B-543A-5E4B-BA56-FEA4E2855193}" type="slidenum">
              <a:rPr lang="en-US"/>
              <a:pPr>
                <a:defRPr/>
              </a:pPr>
              <a:t>‹#›</a:t>
            </a:fld>
            <a:endParaRPr lang="en-US"/>
          </a:p>
        </p:txBody>
      </p:sp>
    </p:spTree>
    <p:extLst>
      <p:ext uri="{BB962C8B-B14F-4D97-AF65-F5344CB8AC3E}">
        <p14:creationId xmlns:p14="http://schemas.microsoft.com/office/powerpoint/2010/main" val="261499157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88F4D80-8205-C446-8125-7FD8E0E8FCF4}" type="slidenum">
              <a:rPr lang="en-US"/>
              <a:pPr>
                <a:defRPr/>
              </a:pPr>
              <a:t>‹#›</a:t>
            </a:fld>
            <a:endParaRPr lang="en-US"/>
          </a:p>
        </p:txBody>
      </p:sp>
    </p:spTree>
    <p:extLst>
      <p:ext uri="{BB962C8B-B14F-4D97-AF65-F5344CB8AC3E}">
        <p14:creationId xmlns:p14="http://schemas.microsoft.com/office/powerpoint/2010/main" val="9459093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2268FD3-1BCD-6C40-9F5A-8C26A2118383}" type="slidenum">
              <a:rPr lang="en-US"/>
              <a:pPr>
                <a:defRPr/>
              </a:pPr>
              <a:t>‹#›</a:t>
            </a:fld>
            <a:endParaRPr lang="en-US"/>
          </a:p>
        </p:txBody>
      </p:sp>
    </p:spTree>
    <p:extLst>
      <p:ext uri="{BB962C8B-B14F-4D97-AF65-F5344CB8AC3E}">
        <p14:creationId xmlns:p14="http://schemas.microsoft.com/office/powerpoint/2010/main" val="426512382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880B7B6-72ED-D149-BB8D-9339975E216B}" type="slidenum">
              <a:rPr lang="en-US"/>
              <a:pPr>
                <a:defRPr/>
              </a:pPr>
              <a:t>‹#›</a:t>
            </a:fld>
            <a:endParaRPr lang="en-US"/>
          </a:p>
        </p:txBody>
      </p:sp>
    </p:spTree>
    <p:extLst>
      <p:ext uri="{BB962C8B-B14F-4D97-AF65-F5344CB8AC3E}">
        <p14:creationId xmlns:p14="http://schemas.microsoft.com/office/powerpoint/2010/main" val="261468334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EEC51238-9D31-1E47-9E65-526DBC3C426B}" type="slidenum">
              <a:rPr lang="en-US"/>
              <a:pPr>
                <a:defRPr/>
              </a:pPr>
              <a:t>‹#›</a:t>
            </a:fld>
            <a:endParaRPr lang="en-US"/>
          </a:p>
        </p:txBody>
      </p:sp>
    </p:spTree>
    <p:extLst>
      <p:ext uri="{BB962C8B-B14F-4D97-AF65-F5344CB8AC3E}">
        <p14:creationId xmlns:p14="http://schemas.microsoft.com/office/powerpoint/2010/main" val="169725602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2A28829E-F5D9-B340-8E7D-851175D37B46}" type="slidenum">
              <a:rPr lang="en-US"/>
              <a:pPr>
                <a:defRPr/>
              </a:pPr>
              <a:t>‹#›</a:t>
            </a:fld>
            <a:endParaRPr lang="en-US"/>
          </a:p>
        </p:txBody>
      </p:sp>
    </p:spTree>
    <p:extLst>
      <p:ext uri="{BB962C8B-B14F-4D97-AF65-F5344CB8AC3E}">
        <p14:creationId xmlns:p14="http://schemas.microsoft.com/office/powerpoint/2010/main" val="23819825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508BFA49-9776-B145-8094-A4DD6DE53FD3}" type="slidenum">
              <a:rPr lang="en-US"/>
              <a:pPr>
                <a:defRPr/>
              </a:pPr>
              <a:t>‹#›</a:t>
            </a:fld>
            <a:endParaRPr lang="en-US"/>
          </a:p>
        </p:txBody>
      </p:sp>
    </p:spTree>
    <p:extLst>
      <p:ext uri="{BB962C8B-B14F-4D97-AF65-F5344CB8AC3E}">
        <p14:creationId xmlns:p14="http://schemas.microsoft.com/office/powerpoint/2010/main" val="102125915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4144A77A-7CEF-F840-A72F-21C2070A0286}" type="slidenum">
              <a:rPr lang="en-US"/>
              <a:pPr>
                <a:defRPr/>
              </a:pPr>
              <a:t>‹#›</a:t>
            </a:fld>
            <a:endParaRPr lang="en-US"/>
          </a:p>
        </p:txBody>
      </p:sp>
    </p:spTree>
    <p:extLst>
      <p:ext uri="{BB962C8B-B14F-4D97-AF65-F5344CB8AC3E}">
        <p14:creationId xmlns:p14="http://schemas.microsoft.com/office/powerpoint/2010/main" val="175890506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01579089-4F96-CE4F-9218-45383D87A972}" type="slidenum">
              <a:rPr lang="en-US"/>
              <a:pPr>
                <a:defRPr/>
              </a:pPr>
              <a:t>‹#›</a:t>
            </a:fld>
            <a:endParaRPr lang="en-US"/>
          </a:p>
        </p:txBody>
      </p:sp>
    </p:spTree>
    <p:extLst>
      <p:ext uri="{BB962C8B-B14F-4D97-AF65-F5344CB8AC3E}">
        <p14:creationId xmlns:p14="http://schemas.microsoft.com/office/powerpoint/2010/main" val="355939913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D1ACA1F-FA08-8249-8926-61DD5341E13A}" type="slidenum">
              <a:rPr lang="en-US"/>
              <a:pPr>
                <a:defRPr/>
              </a:pPr>
              <a:t>‹#›</a:t>
            </a:fld>
            <a:endParaRPr lang="en-US"/>
          </a:p>
        </p:txBody>
      </p:sp>
    </p:spTree>
    <p:extLst>
      <p:ext uri="{BB962C8B-B14F-4D97-AF65-F5344CB8AC3E}">
        <p14:creationId xmlns:p14="http://schemas.microsoft.com/office/powerpoint/2010/main" val="209612856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322B19DC-6D10-1D49-BEC8-F4EF3543DCCF}" type="slidenum">
              <a:rPr lang="en-US"/>
              <a:pPr>
                <a:defRPr/>
              </a:pPr>
              <a:t>‹#›</a:t>
            </a:fld>
            <a:endParaRPr lang="en-US"/>
          </a:p>
        </p:txBody>
      </p:sp>
    </p:spTree>
    <p:extLst>
      <p:ext uri="{BB962C8B-B14F-4D97-AF65-F5344CB8AC3E}">
        <p14:creationId xmlns:p14="http://schemas.microsoft.com/office/powerpoint/2010/main" val="424601391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25AE3293-6DD0-B646-A41A-163047C9307D}" type="slidenum">
              <a:rPr lang="en-US"/>
              <a:pPr>
                <a:defRPr/>
              </a:pPr>
              <a:t>‹#›</a:t>
            </a:fld>
            <a:endParaRPr lang="en-US"/>
          </a:p>
        </p:txBody>
      </p:sp>
    </p:spTree>
    <p:extLst>
      <p:ext uri="{BB962C8B-B14F-4D97-AF65-F5344CB8AC3E}">
        <p14:creationId xmlns:p14="http://schemas.microsoft.com/office/powerpoint/2010/main" val="3359552940"/>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B4B4342-AAA3-7043-983E-D113A3C11B4C}" type="slidenum">
              <a:rPr lang="en-US"/>
              <a:pPr>
                <a:defRPr/>
              </a:pPr>
              <a:t>‹#›</a:t>
            </a:fld>
            <a:endParaRPr lang="en-US"/>
          </a:p>
        </p:txBody>
      </p:sp>
    </p:spTree>
    <p:extLst>
      <p:ext uri="{BB962C8B-B14F-4D97-AF65-F5344CB8AC3E}">
        <p14:creationId xmlns:p14="http://schemas.microsoft.com/office/powerpoint/2010/main" val="179207671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31FECC6-BFEC-1846-B862-AE44C2B8AE89}" type="slidenum">
              <a:rPr lang="en-US"/>
              <a:pPr>
                <a:defRPr/>
              </a:pPr>
              <a:t>‹#›</a:t>
            </a:fld>
            <a:endParaRPr lang="en-US"/>
          </a:p>
        </p:txBody>
      </p:sp>
    </p:spTree>
    <p:extLst>
      <p:ext uri="{BB962C8B-B14F-4D97-AF65-F5344CB8AC3E}">
        <p14:creationId xmlns:p14="http://schemas.microsoft.com/office/powerpoint/2010/main" val="362902674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66605B7-2713-4549-96D5-B66805340259}" type="slidenum">
              <a:rPr lang="en-US"/>
              <a:pPr>
                <a:defRPr/>
              </a:pPr>
              <a:t>‹#›</a:t>
            </a:fld>
            <a:endParaRPr lang="en-US"/>
          </a:p>
        </p:txBody>
      </p:sp>
    </p:spTree>
    <p:extLst>
      <p:ext uri="{BB962C8B-B14F-4D97-AF65-F5344CB8AC3E}">
        <p14:creationId xmlns:p14="http://schemas.microsoft.com/office/powerpoint/2010/main" val="216362323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FE4C4FE-73D0-6247-99B9-048037A5649E}" type="slidenum">
              <a:rPr lang="en-US"/>
              <a:pPr>
                <a:defRPr/>
              </a:pPr>
              <a:t>‹#›</a:t>
            </a:fld>
            <a:endParaRPr lang="en-US"/>
          </a:p>
        </p:txBody>
      </p:sp>
    </p:spTree>
    <p:extLst>
      <p:ext uri="{BB962C8B-B14F-4D97-AF65-F5344CB8AC3E}">
        <p14:creationId xmlns:p14="http://schemas.microsoft.com/office/powerpoint/2010/main" val="2452118355"/>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D0192AEB-1F4B-454F-8E64-82392867C981}" type="slidenum">
              <a:rPr lang="en-US"/>
              <a:pPr>
                <a:defRPr/>
              </a:pPr>
              <a:t>‹#›</a:t>
            </a:fld>
            <a:endParaRPr lang="en-US"/>
          </a:p>
        </p:txBody>
      </p:sp>
    </p:spTree>
    <p:extLst>
      <p:ext uri="{BB962C8B-B14F-4D97-AF65-F5344CB8AC3E}">
        <p14:creationId xmlns:p14="http://schemas.microsoft.com/office/powerpoint/2010/main" val="1065124019"/>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E8E74CF-A7C9-9641-A09E-126929481D6D}" type="slidenum">
              <a:rPr lang="en-US"/>
              <a:pPr>
                <a:defRPr/>
              </a:pPr>
              <a:t>‹#›</a:t>
            </a:fld>
            <a:endParaRPr lang="en-US"/>
          </a:p>
        </p:txBody>
      </p:sp>
    </p:spTree>
    <p:extLst>
      <p:ext uri="{BB962C8B-B14F-4D97-AF65-F5344CB8AC3E}">
        <p14:creationId xmlns:p14="http://schemas.microsoft.com/office/powerpoint/2010/main" val="336220777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073E098F-4EF6-E946-9255-1C5AF1E7DD2F}" type="slidenum">
              <a:rPr lang="en-US"/>
              <a:pPr>
                <a:defRPr/>
              </a:pPr>
              <a:t>‹#›</a:t>
            </a:fld>
            <a:endParaRPr lang="en-US"/>
          </a:p>
        </p:txBody>
      </p:sp>
    </p:spTree>
    <p:extLst>
      <p:ext uri="{BB962C8B-B14F-4D97-AF65-F5344CB8AC3E}">
        <p14:creationId xmlns:p14="http://schemas.microsoft.com/office/powerpoint/2010/main" val="3525577778"/>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0A26CF9-78A7-2F4C-A657-81444A344FF7}" type="slidenum">
              <a:rPr lang="en-US"/>
              <a:pPr>
                <a:defRPr/>
              </a:pPr>
              <a:t>‹#›</a:t>
            </a:fld>
            <a:endParaRPr lang="en-US"/>
          </a:p>
        </p:txBody>
      </p:sp>
    </p:spTree>
    <p:extLst>
      <p:ext uri="{BB962C8B-B14F-4D97-AF65-F5344CB8AC3E}">
        <p14:creationId xmlns:p14="http://schemas.microsoft.com/office/powerpoint/2010/main" val="240593552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36268401-64C8-E14B-89E3-F487B5C060C3}" type="slidenum">
              <a:rPr lang="en-US"/>
              <a:pPr>
                <a:defRPr/>
              </a:pPr>
              <a:t>‹#›</a:t>
            </a:fld>
            <a:endParaRPr lang="en-US"/>
          </a:p>
        </p:txBody>
      </p:sp>
    </p:spTree>
    <p:extLst>
      <p:ext uri="{BB962C8B-B14F-4D97-AF65-F5344CB8AC3E}">
        <p14:creationId xmlns:p14="http://schemas.microsoft.com/office/powerpoint/2010/main" val="120530128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F642CB3-CE2B-F74B-ABDF-7AAC26ED6A1A}" type="slidenum">
              <a:rPr lang="en-US"/>
              <a:pPr>
                <a:defRPr/>
              </a:pPr>
              <a:t>‹#›</a:t>
            </a:fld>
            <a:endParaRPr lang="en-US"/>
          </a:p>
        </p:txBody>
      </p:sp>
    </p:spTree>
    <p:extLst>
      <p:ext uri="{BB962C8B-B14F-4D97-AF65-F5344CB8AC3E}">
        <p14:creationId xmlns:p14="http://schemas.microsoft.com/office/powerpoint/2010/main" val="107790037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48A28B3-3EA6-3F4C-AC0C-4B7C04B08924}" type="slidenum">
              <a:rPr lang="en-US"/>
              <a:pPr>
                <a:defRPr/>
              </a:pPr>
              <a:t>‹#›</a:t>
            </a:fld>
            <a:endParaRPr lang="en-US"/>
          </a:p>
        </p:txBody>
      </p:sp>
    </p:spTree>
    <p:extLst>
      <p:ext uri="{BB962C8B-B14F-4D97-AF65-F5344CB8AC3E}">
        <p14:creationId xmlns:p14="http://schemas.microsoft.com/office/powerpoint/2010/main" val="39258478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EC67708-38FF-0949-B955-5D0501235F79}" type="slidenum">
              <a:rPr lang="en-US"/>
              <a:pPr>
                <a:defRPr/>
              </a:pPr>
              <a:t>‹#›</a:t>
            </a:fld>
            <a:endParaRPr lang="en-US"/>
          </a:p>
        </p:txBody>
      </p:sp>
    </p:spTree>
    <p:extLst>
      <p:ext uri="{BB962C8B-B14F-4D97-AF65-F5344CB8AC3E}">
        <p14:creationId xmlns:p14="http://schemas.microsoft.com/office/powerpoint/2010/main" val="1560316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B7BB0A59-2475-DF43-93BF-A0F42F09836F}" type="slidenum">
              <a:rPr lang="en-US"/>
              <a:pPr>
                <a:defRPr/>
              </a:pPr>
              <a:t>‹#›</a:t>
            </a:fld>
            <a:endParaRPr lang="en-US"/>
          </a:p>
        </p:txBody>
      </p:sp>
    </p:spTree>
    <p:extLst>
      <p:ext uri="{BB962C8B-B14F-4D97-AF65-F5344CB8AC3E}">
        <p14:creationId xmlns:p14="http://schemas.microsoft.com/office/powerpoint/2010/main" val="229125470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5F17A96-61C7-CE40-86A3-24FB95DB3E6F}" type="slidenum">
              <a:rPr lang="en-US"/>
              <a:pPr>
                <a:defRPr/>
              </a:pPr>
              <a:t>‹#›</a:t>
            </a:fld>
            <a:endParaRPr lang="en-US"/>
          </a:p>
        </p:txBody>
      </p:sp>
    </p:spTree>
    <p:extLst>
      <p:ext uri="{BB962C8B-B14F-4D97-AF65-F5344CB8AC3E}">
        <p14:creationId xmlns:p14="http://schemas.microsoft.com/office/powerpoint/2010/main" val="1618163567"/>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4F5A754-58A8-964B-A140-4BDBD1DC953A}" type="slidenum">
              <a:rPr lang="en-US"/>
              <a:pPr>
                <a:defRPr/>
              </a:pPr>
              <a:t>‹#›</a:t>
            </a:fld>
            <a:endParaRPr lang="en-US"/>
          </a:p>
        </p:txBody>
      </p:sp>
    </p:spTree>
    <p:extLst>
      <p:ext uri="{BB962C8B-B14F-4D97-AF65-F5344CB8AC3E}">
        <p14:creationId xmlns:p14="http://schemas.microsoft.com/office/powerpoint/2010/main" val="1538829177"/>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8C32E101-B05C-0440-8211-CFF9EA480EB8}" type="slidenum">
              <a:rPr lang="en-US"/>
              <a:pPr>
                <a:defRPr/>
              </a:pPr>
              <a:t>‹#›</a:t>
            </a:fld>
            <a:endParaRPr lang="en-US"/>
          </a:p>
        </p:txBody>
      </p:sp>
    </p:spTree>
    <p:extLst>
      <p:ext uri="{BB962C8B-B14F-4D97-AF65-F5344CB8AC3E}">
        <p14:creationId xmlns:p14="http://schemas.microsoft.com/office/powerpoint/2010/main" val="124526500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D0B490A4-D821-154D-8BF8-E6714868BE46}" type="slidenum">
              <a:rPr lang="en-US"/>
              <a:pPr>
                <a:defRPr/>
              </a:pPr>
              <a:t>‹#›</a:t>
            </a:fld>
            <a:endParaRPr lang="en-US"/>
          </a:p>
        </p:txBody>
      </p:sp>
    </p:spTree>
    <p:extLst>
      <p:ext uri="{BB962C8B-B14F-4D97-AF65-F5344CB8AC3E}">
        <p14:creationId xmlns:p14="http://schemas.microsoft.com/office/powerpoint/2010/main" val="3705729705"/>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0E885759-9F62-F24E-A61B-2F75C3B47D70}" type="slidenum">
              <a:rPr lang="en-US"/>
              <a:pPr>
                <a:defRPr/>
              </a:pPr>
              <a:t>‹#›</a:t>
            </a:fld>
            <a:endParaRPr lang="en-US"/>
          </a:p>
        </p:txBody>
      </p:sp>
    </p:spTree>
    <p:extLst>
      <p:ext uri="{BB962C8B-B14F-4D97-AF65-F5344CB8AC3E}">
        <p14:creationId xmlns:p14="http://schemas.microsoft.com/office/powerpoint/2010/main" val="1215070960"/>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728C6CAF-BAA1-C743-9AB4-E77B64AF0469}" type="slidenum">
              <a:rPr lang="en-US"/>
              <a:pPr>
                <a:defRPr/>
              </a:pPr>
              <a:t>‹#›</a:t>
            </a:fld>
            <a:endParaRPr lang="en-US"/>
          </a:p>
        </p:txBody>
      </p:sp>
    </p:spTree>
    <p:extLst>
      <p:ext uri="{BB962C8B-B14F-4D97-AF65-F5344CB8AC3E}">
        <p14:creationId xmlns:p14="http://schemas.microsoft.com/office/powerpoint/2010/main" val="149594304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A45E247-A887-B34E-810D-E83F1C0BE3D1}" type="slidenum">
              <a:rPr lang="en-US"/>
              <a:pPr>
                <a:defRPr/>
              </a:pPr>
              <a:t>‹#›</a:t>
            </a:fld>
            <a:endParaRPr lang="en-US"/>
          </a:p>
        </p:txBody>
      </p:sp>
    </p:spTree>
    <p:extLst>
      <p:ext uri="{BB962C8B-B14F-4D97-AF65-F5344CB8AC3E}">
        <p14:creationId xmlns:p14="http://schemas.microsoft.com/office/powerpoint/2010/main" val="335032607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4C6E610E-18A1-D342-847D-2F7905144645}" type="slidenum">
              <a:rPr lang="en-US"/>
              <a:pPr>
                <a:defRPr/>
              </a:pPr>
              <a:t>‹#›</a:t>
            </a:fld>
            <a:endParaRPr lang="en-US"/>
          </a:p>
        </p:txBody>
      </p:sp>
    </p:spTree>
    <p:extLst>
      <p:ext uri="{BB962C8B-B14F-4D97-AF65-F5344CB8AC3E}">
        <p14:creationId xmlns:p14="http://schemas.microsoft.com/office/powerpoint/2010/main" val="262705451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9EE633EB-D941-6A42-B647-018FFC4C0434}" type="slidenum">
              <a:rPr lang="en-US"/>
              <a:pPr>
                <a:defRPr/>
              </a:pPr>
              <a:t>‹#›</a:t>
            </a:fld>
            <a:endParaRPr lang="en-US"/>
          </a:p>
        </p:txBody>
      </p:sp>
    </p:spTree>
    <p:extLst>
      <p:ext uri="{BB962C8B-B14F-4D97-AF65-F5344CB8AC3E}">
        <p14:creationId xmlns:p14="http://schemas.microsoft.com/office/powerpoint/2010/main" val="90090822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3884017-7384-C041-80DC-3B4CAE1A3FB6}" type="slidenum">
              <a:rPr lang="en-US"/>
              <a:pPr>
                <a:defRPr/>
              </a:pPr>
              <a:t>‹#›</a:t>
            </a:fld>
            <a:endParaRPr lang="en-US"/>
          </a:p>
        </p:txBody>
      </p:sp>
    </p:spTree>
    <p:extLst>
      <p:ext uri="{BB962C8B-B14F-4D97-AF65-F5344CB8AC3E}">
        <p14:creationId xmlns:p14="http://schemas.microsoft.com/office/powerpoint/2010/main" val="11380850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3AD4F92-E80A-B745-B430-2B29293824AB}" type="slidenum">
              <a:rPr lang="en-US"/>
              <a:pPr>
                <a:defRPr/>
              </a:pPr>
              <a:t>‹#›</a:t>
            </a:fld>
            <a:endParaRPr lang="en-US"/>
          </a:p>
        </p:txBody>
      </p:sp>
    </p:spTree>
    <p:extLst>
      <p:ext uri="{BB962C8B-B14F-4D97-AF65-F5344CB8AC3E}">
        <p14:creationId xmlns:p14="http://schemas.microsoft.com/office/powerpoint/2010/main" val="10829085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1A301D0-2110-9846-BAEC-0EF2F9955E5D}" type="slidenum">
              <a:rPr lang="en-US"/>
              <a:pPr>
                <a:defRPr/>
              </a:pPr>
              <a:t>‹#›</a:t>
            </a:fld>
            <a:endParaRPr lang="en-US"/>
          </a:p>
        </p:txBody>
      </p:sp>
    </p:spTree>
    <p:extLst>
      <p:ext uri="{BB962C8B-B14F-4D97-AF65-F5344CB8AC3E}">
        <p14:creationId xmlns:p14="http://schemas.microsoft.com/office/powerpoint/2010/main" val="1907492596"/>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591011B-4827-9B4B-B8E1-BB3396C3BAD8}" type="slidenum">
              <a:rPr lang="en-US"/>
              <a:pPr>
                <a:defRPr/>
              </a:pPr>
              <a:t>‹#›</a:t>
            </a:fld>
            <a:endParaRPr lang="en-US"/>
          </a:p>
        </p:txBody>
      </p:sp>
    </p:spTree>
    <p:extLst>
      <p:ext uri="{BB962C8B-B14F-4D97-AF65-F5344CB8AC3E}">
        <p14:creationId xmlns:p14="http://schemas.microsoft.com/office/powerpoint/2010/main" val="3007292584"/>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7559855A-345B-1840-A541-12A8F0410040}" type="slidenum">
              <a:rPr lang="en-US"/>
              <a:pPr>
                <a:defRPr/>
              </a:pPr>
              <a:t>‹#›</a:t>
            </a:fld>
            <a:endParaRPr lang="en-US"/>
          </a:p>
        </p:txBody>
      </p:sp>
    </p:spTree>
    <p:extLst>
      <p:ext uri="{BB962C8B-B14F-4D97-AF65-F5344CB8AC3E}">
        <p14:creationId xmlns:p14="http://schemas.microsoft.com/office/powerpoint/2010/main" val="150652890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70355DF-8E8C-364B-9B43-8FA66A50E7C5}" type="slidenum">
              <a:rPr lang="en-US"/>
              <a:pPr>
                <a:defRPr/>
              </a:pPr>
              <a:t>‹#›</a:t>
            </a:fld>
            <a:endParaRPr lang="en-US"/>
          </a:p>
        </p:txBody>
      </p:sp>
    </p:spTree>
    <p:extLst>
      <p:ext uri="{BB962C8B-B14F-4D97-AF65-F5344CB8AC3E}">
        <p14:creationId xmlns:p14="http://schemas.microsoft.com/office/powerpoint/2010/main" val="104078606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4E1E5258-B18E-EF4B-A144-4EF221E27849}" type="slidenum">
              <a:rPr lang="en-US"/>
              <a:pPr>
                <a:defRPr/>
              </a:pPr>
              <a:t>‹#›</a:t>
            </a:fld>
            <a:endParaRPr lang="en-US"/>
          </a:p>
        </p:txBody>
      </p:sp>
    </p:spTree>
    <p:extLst>
      <p:ext uri="{BB962C8B-B14F-4D97-AF65-F5344CB8AC3E}">
        <p14:creationId xmlns:p14="http://schemas.microsoft.com/office/powerpoint/2010/main" val="1936718633"/>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6E848EC8-DBC4-8044-A996-2C74A614B3A3}" type="slidenum">
              <a:rPr lang="en-US"/>
              <a:pPr>
                <a:defRPr/>
              </a:pPr>
              <a:t>‹#›</a:t>
            </a:fld>
            <a:endParaRPr lang="en-US"/>
          </a:p>
        </p:txBody>
      </p:sp>
    </p:spTree>
    <p:extLst>
      <p:ext uri="{BB962C8B-B14F-4D97-AF65-F5344CB8AC3E}">
        <p14:creationId xmlns:p14="http://schemas.microsoft.com/office/powerpoint/2010/main" val="201012204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7767FB28-4F39-2942-A5A7-2A0AA50606A0}" type="slidenum">
              <a:rPr lang="en-US"/>
              <a:pPr>
                <a:defRPr/>
              </a:pPr>
              <a:t>‹#›</a:t>
            </a:fld>
            <a:endParaRPr lang="en-US"/>
          </a:p>
        </p:txBody>
      </p:sp>
    </p:spTree>
    <p:extLst>
      <p:ext uri="{BB962C8B-B14F-4D97-AF65-F5344CB8AC3E}">
        <p14:creationId xmlns:p14="http://schemas.microsoft.com/office/powerpoint/2010/main" val="122061883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06697534-F6C5-BB4A-AFBA-2803CEB2420C}" type="slidenum">
              <a:rPr lang="en-US"/>
              <a:pPr>
                <a:defRPr/>
              </a:pPr>
              <a:t>‹#›</a:t>
            </a:fld>
            <a:endParaRPr lang="en-US"/>
          </a:p>
        </p:txBody>
      </p:sp>
    </p:spTree>
    <p:extLst>
      <p:ext uri="{BB962C8B-B14F-4D97-AF65-F5344CB8AC3E}">
        <p14:creationId xmlns:p14="http://schemas.microsoft.com/office/powerpoint/2010/main" val="2469175087"/>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46CC6E2-DF7A-D94B-9AE8-7659A3468580}" type="slidenum">
              <a:rPr lang="en-US"/>
              <a:pPr>
                <a:defRPr/>
              </a:pPr>
              <a:t>‹#›</a:t>
            </a:fld>
            <a:endParaRPr lang="en-US"/>
          </a:p>
        </p:txBody>
      </p:sp>
    </p:spTree>
    <p:extLst>
      <p:ext uri="{BB962C8B-B14F-4D97-AF65-F5344CB8AC3E}">
        <p14:creationId xmlns:p14="http://schemas.microsoft.com/office/powerpoint/2010/main" val="3459686138"/>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825FC74F-EF5B-1F4D-926C-4CDF0992C82E}" type="slidenum">
              <a:rPr lang="en-US"/>
              <a:pPr>
                <a:defRPr/>
              </a:pPr>
              <a:t>‹#›</a:t>
            </a:fld>
            <a:endParaRPr lang="en-US"/>
          </a:p>
        </p:txBody>
      </p:sp>
    </p:spTree>
    <p:extLst>
      <p:ext uri="{BB962C8B-B14F-4D97-AF65-F5344CB8AC3E}">
        <p14:creationId xmlns:p14="http://schemas.microsoft.com/office/powerpoint/2010/main" val="1036426648"/>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813A989-2BF2-0943-8D02-C6A0D117FD29}" type="slidenum">
              <a:rPr lang="en-US"/>
              <a:pPr>
                <a:defRPr/>
              </a:pPr>
              <a:t>‹#›</a:t>
            </a:fld>
            <a:endParaRPr lang="en-US"/>
          </a:p>
        </p:txBody>
      </p:sp>
    </p:spTree>
    <p:extLst>
      <p:ext uri="{BB962C8B-B14F-4D97-AF65-F5344CB8AC3E}">
        <p14:creationId xmlns:p14="http://schemas.microsoft.com/office/powerpoint/2010/main" val="681862217"/>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EDC0754-0DDF-114C-8741-0C5771B088C5}" type="slidenum">
              <a:rPr lang="en-US"/>
              <a:pPr>
                <a:defRPr/>
              </a:pPr>
              <a:t>‹#›</a:t>
            </a:fld>
            <a:endParaRPr lang="en-US"/>
          </a:p>
        </p:txBody>
      </p:sp>
    </p:spTree>
    <p:extLst>
      <p:ext uri="{BB962C8B-B14F-4D97-AF65-F5344CB8AC3E}">
        <p14:creationId xmlns:p14="http://schemas.microsoft.com/office/powerpoint/2010/main" val="281653280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637E1D0-57B6-4944-98C0-4524DA681FB2}" type="slidenum">
              <a:rPr lang="en-US"/>
              <a:pPr>
                <a:defRPr/>
              </a:pPr>
              <a:t>‹#›</a:t>
            </a:fld>
            <a:endParaRPr lang="en-US"/>
          </a:p>
        </p:txBody>
      </p:sp>
    </p:spTree>
    <p:extLst>
      <p:ext uri="{BB962C8B-B14F-4D97-AF65-F5344CB8AC3E}">
        <p14:creationId xmlns:p14="http://schemas.microsoft.com/office/powerpoint/2010/main" val="1727401373"/>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68187E22-32CE-BA4B-9437-E8B8F48A444C}" type="slidenum">
              <a:rPr lang="en-US"/>
              <a:pPr>
                <a:defRPr/>
              </a:pPr>
              <a:t>‹#›</a:t>
            </a:fld>
            <a:endParaRPr lang="en-US"/>
          </a:p>
        </p:txBody>
      </p:sp>
    </p:spTree>
    <p:extLst>
      <p:ext uri="{BB962C8B-B14F-4D97-AF65-F5344CB8AC3E}">
        <p14:creationId xmlns:p14="http://schemas.microsoft.com/office/powerpoint/2010/main" val="2515120124"/>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47BEE08C-EB5D-0A4D-919D-F22049FF968F}" type="slidenum">
              <a:rPr lang="en-US"/>
              <a:pPr>
                <a:defRPr/>
              </a:pPr>
              <a:t>‹#›</a:t>
            </a:fld>
            <a:endParaRPr lang="en-US"/>
          </a:p>
        </p:txBody>
      </p:sp>
    </p:spTree>
    <p:extLst>
      <p:ext uri="{BB962C8B-B14F-4D97-AF65-F5344CB8AC3E}">
        <p14:creationId xmlns:p14="http://schemas.microsoft.com/office/powerpoint/2010/main" val="1735056335"/>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EFC2FEDE-A88E-A344-BE8E-2717035E5E8D}" type="slidenum">
              <a:rPr lang="en-US"/>
              <a:pPr>
                <a:defRPr/>
              </a:pPr>
              <a:t>‹#›</a:t>
            </a:fld>
            <a:endParaRPr lang="en-US"/>
          </a:p>
        </p:txBody>
      </p:sp>
    </p:spTree>
    <p:extLst>
      <p:ext uri="{BB962C8B-B14F-4D97-AF65-F5344CB8AC3E}">
        <p14:creationId xmlns:p14="http://schemas.microsoft.com/office/powerpoint/2010/main" val="492990416"/>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92F5469-2E43-DA43-A136-24E36F0280F5}" type="slidenum">
              <a:rPr lang="en-US"/>
              <a:pPr>
                <a:defRPr/>
              </a:pPr>
              <a:t>‹#›</a:t>
            </a:fld>
            <a:endParaRPr lang="en-US"/>
          </a:p>
        </p:txBody>
      </p:sp>
    </p:spTree>
    <p:extLst>
      <p:ext uri="{BB962C8B-B14F-4D97-AF65-F5344CB8AC3E}">
        <p14:creationId xmlns:p14="http://schemas.microsoft.com/office/powerpoint/2010/main" val="248228524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4678126E-42C1-BB4E-9F7F-CEEDAE8661B1}" type="slidenum">
              <a:rPr lang="en-US"/>
              <a:pPr>
                <a:defRPr/>
              </a:pPr>
              <a:t>‹#›</a:t>
            </a:fld>
            <a:endParaRPr lang="en-US"/>
          </a:p>
        </p:txBody>
      </p:sp>
    </p:spTree>
    <p:extLst>
      <p:ext uri="{BB962C8B-B14F-4D97-AF65-F5344CB8AC3E}">
        <p14:creationId xmlns:p14="http://schemas.microsoft.com/office/powerpoint/2010/main" val="40248744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B0B14035-3EC3-4B42-A1D9-6C124F0A9172}" type="slidenum">
              <a:rPr lang="en-US"/>
              <a:pPr>
                <a:defRPr/>
              </a:pPr>
              <a:t>‹#›</a:t>
            </a:fld>
            <a:endParaRPr lang="en-US"/>
          </a:p>
        </p:txBody>
      </p:sp>
    </p:spTree>
    <p:extLst>
      <p:ext uri="{BB962C8B-B14F-4D97-AF65-F5344CB8AC3E}">
        <p14:creationId xmlns:p14="http://schemas.microsoft.com/office/powerpoint/2010/main" val="113006612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D58942E-8524-3942-B329-DE3124B7D10C}" type="slidenum">
              <a:rPr lang="en-US"/>
              <a:pPr>
                <a:defRPr/>
              </a:pPr>
              <a:t>‹#›</a:t>
            </a:fld>
            <a:endParaRPr lang="en-US"/>
          </a:p>
        </p:txBody>
      </p:sp>
    </p:spTree>
    <p:extLst>
      <p:ext uri="{BB962C8B-B14F-4D97-AF65-F5344CB8AC3E}">
        <p14:creationId xmlns:p14="http://schemas.microsoft.com/office/powerpoint/2010/main" val="71764906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2C9C7FB0-AAD4-4B45-B7F8-7FABEF8FF60F}" type="slidenum">
              <a:rPr lang="en-US"/>
              <a:pPr>
                <a:defRPr/>
              </a:pPr>
              <a:t>‹#›</a:t>
            </a:fld>
            <a:endParaRPr lang="en-US"/>
          </a:p>
        </p:txBody>
      </p:sp>
    </p:spTree>
    <p:extLst>
      <p:ext uri="{BB962C8B-B14F-4D97-AF65-F5344CB8AC3E}">
        <p14:creationId xmlns:p14="http://schemas.microsoft.com/office/powerpoint/2010/main" val="1841020385"/>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DEFA015-8C2E-B54A-97B7-26182C3D600C}" type="slidenum">
              <a:rPr lang="en-US"/>
              <a:pPr>
                <a:defRPr/>
              </a:pPr>
              <a:t>‹#›</a:t>
            </a:fld>
            <a:endParaRPr lang="en-US"/>
          </a:p>
        </p:txBody>
      </p:sp>
    </p:spTree>
    <p:extLst>
      <p:ext uri="{BB962C8B-B14F-4D97-AF65-F5344CB8AC3E}">
        <p14:creationId xmlns:p14="http://schemas.microsoft.com/office/powerpoint/2010/main" val="3921902057"/>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D2C0F92-2A50-844C-B14A-7709001C537B}" type="slidenum">
              <a:rPr lang="en-US"/>
              <a:pPr>
                <a:defRPr/>
              </a:pPr>
              <a:t>‹#›</a:t>
            </a:fld>
            <a:endParaRPr lang="en-US"/>
          </a:p>
        </p:txBody>
      </p:sp>
    </p:spTree>
    <p:extLst>
      <p:ext uri="{BB962C8B-B14F-4D97-AF65-F5344CB8AC3E}">
        <p14:creationId xmlns:p14="http://schemas.microsoft.com/office/powerpoint/2010/main" val="2629371849"/>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B0B1AC86-28C9-584A-8DA2-346B74A368C2}" type="slidenum">
              <a:rPr lang="en-US"/>
              <a:pPr>
                <a:defRPr/>
              </a:pPr>
              <a:t>‹#›</a:t>
            </a:fld>
            <a:endParaRPr lang="en-US"/>
          </a:p>
        </p:txBody>
      </p:sp>
    </p:spTree>
    <p:extLst>
      <p:ext uri="{BB962C8B-B14F-4D97-AF65-F5344CB8AC3E}">
        <p14:creationId xmlns:p14="http://schemas.microsoft.com/office/powerpoint/2010/main" val="2986098061"/>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E6D12248-4CEB-1C4B-9210-2A5F35E365B0}" type="slidenum">
              <a:rPr lang="en-US"/>
              <a:pPr>
                <a:defRPr/>
              </a:pPr>
              <a:t>‹#›</a:t>
            </a:fld>
            <a:endParaRPr lang="en-US"/>
          </a:p>
        </p:txBody>
      </p:sp>
    </p:spTree>
    <p:extLst>
      <p:ext uri="{BB962C8B-B14F-4D97-AF65-F5344CB8AC3E}">
        <p14:creationId xmlns:p14="http://schemas.microsoft.com/office/powerpoint/2010/main" val="39114605"/>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2AA69376-B1BC-154C-AD17-CB4DF4E8EA62}" type="slidenum">
              <a:rPr lang="en-US"/>
              <a:pPr>
                <a:defRPr/>
              </a:pPr>
              <a:t>‹#›</a:t>
            </a:fld>
            <a:endParaRPr lang="en-US"/>
          </a:p>
        </p:txBody>
      </p:sp>
    </p:spTree>
    <p:extLst>
      <p:ext uri="{BB962C8B-B14F-4D97-AF65-F5344CB8AC3E}">
        <p14:creationId xmlns:p14="http://schemas.microsoft.com/office/powerpoint/2010/main" val="57684547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1C8FEDF3-9284-6142-B77A-C4BAD38A3037}" type="slidenum">
              <a:rPr lang="en-US"/>
              <a:pPr>
                <a:defRPr/>
              </a:pPr>
              <a:t>‹#›</a:t>
            </a:fld>
            <a:endParaRPr lang="en-US"/>
          </a:p>
        </p:txBody>
      </p:sp>
    </p:spTree>
    <p:extLst>
      <p:ext uri="{BB962C8B-B14F-4D97-AF65-F5344CB8AC3E}">
        <p14:creationId xmlns:p14="http://schemas.microsoft.com/office/powerpoint/2010/main" val="4083085083"/>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B3676D6F-D189-3146-956A-D81334AC0D39}" type="slidenum">
              <a:rPr lang="en-US"/>
              <a:pPr>
                <a:defRPr/>
              </a:pPr>
              <a:t>‹#›</a:t>
            </a:fld>
            <a:endParaRPr lang="en-US"/>
          </a:p>
        </p:txBody>
      </p:sp>
    </p:spTree>
    <p:extLst>
      <p:ext uri="{BB962C8B-B14F-4D97-AF65-F5344CB8AC3E}">
        <p14:creationId xmlns:p14="http://schemas.microsoft.com/office/powerpoint/2010/main" val="2830273892"/>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9EBBC875-54A1-FE4E-A2C3-A104F315C1A2}" type="slidenum">
              <a:rPr lang="en-US"/>
              <a:pPr>
                <a:defRPr/>
              </a:pPr>
              <a:t>‹#›</a:t>
            </a:fld>
            <a:endParaRPr lang="en-US"/>
          </a:p>
        </p:txBody>
      </p:sp>
    </p:spTree>
    <p:extLst>
      <p:ext uri="{BB962C8B-B14F-4D97-AF65-F5344CB8AC3E}">
        <p14:creationId xmlns:p14="http://schemas.microsoft.com/office/powerpoint/2010/main" val="18976802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0F3151F7-F232-D045-87C8-7738B7B7A3AA}" type="slidenum">
              <a:rPr lang="en-US"/>
              <a:pPr>
                <a:defRPr/>
              </a:pPr>
              <a:t>‹#›</a:t>
            </a:fld>
            <a:endParaRPr lang="en-US"/>
          </a:p>
        </p:txBody>
      </p:sp>
    </p:spTree>
    <p:extLst>
      <p:ext uri="{BB962C8B-B14F-4D97-AF65-F5344CB8AC3E}">
        <p14:creationId xmlns:p14="http://schemas.microsoft.com/office/powerpoint/2010/main" val="1965945946"/>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CB629368-65C8-6142-BA49-B45C9319DE0A}" type="slidenum">
              <a:rPr lang="en-US"/>
              <a:pPr>
                <a:defRPr/>
              </a:pPr>
              <a:t>‹#›</a:t>
            </a:fld>
            <a:endParaRPr lang="en-US"/>
          </a:p>
        </p:txBody>
      </p:sp>
    </p:spTree>
    <p:extLst>
      <p:ext uri="{BB962C8B-B14F-4D97-AF65-F5344CB8AC3E}">
        <p14:creationId xmlns:p14="http://schemas.microsoft.com/office/powerpoint/2010/main" val="3365526419"/>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FF57EF8-967C-314C-A48F-7C56FCBB404F}" type="slidenum">
              <a:rPr lang="en-US"/>
              <a:pPr>
                <a:defRPr/>
              </a:pPr>
              <a:t>‹#›</a:t>
            </a:fld>
            <a:endParaRPr lang="en-US"/>
          </a:p>
        </p:txBody>
      </p:sp>
    </p:spTree>
    <p:extLst>
      <p:ext uri="{BB962C8B-B14F-4D97-AF65-F5344CB8AC3E}">
        <p14:creationId xmlns:p14="http://schemas.microsoft.com/office/powerpoint/2010/main" val="426960908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A7569DA-56F3-604D-A717-4BE141CD77FF}" type="slidenum">
              <a:rPr lang="en-US"/>
              <a:pPr>
                <a:defRPr/>
              </a:pPr>
              <a:t>‹#›</a:t>
            </a:fld>
            <a:endParaRPr lang="en-US"/>
          </a:p>
        </p:txBody>
      </p:sp>
    </p:spTree>
    <p:extLst>
      <p:ext uri="{BB962C8B-B14F-4D97-AF65-F5344CB8AC3E}">
        <p14:creationId xmlns:p14="http://schemas.microsoft.com/office/powerpoint/2010/main" val="392394733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8F0A3CB1-3F19-FD4C-A0C8-4671DC887D2B}" type="slidenum">
              <a:rPr lang="en-US"/>
              <a:pPr>
                <a:defRPr/>
              </a:pPr>
              <a:t>‹#›</a:t>
            </a:fld>
            <a:endParaRPr lang="en-US"/>
          </a:p>
        </p:txBody>
      </p:sp>
    </p:spTree>
    <p:extLst>
      <p:ext uri="{BB962C8B-B14F-4D97-AF65-F5344CB8AC3E}">
        <p14:creationId xmlns:p14="http://schemas.microsoft.com/office/powerpoint/2010/main" val="3628138109"/>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BA3BCBA-4798-B941-B0CE-0DF079AC31D8}" type="slidenum">
              <a:rPr lang="en-US"/>
              <a:pPr>
                <a:defRPr/>
              </a:pPr>
              <a:t>‹#›</a:t>
            </a:fld>
            <a:endParaRPr lang="en-US"/>
          </a:p>
        </p:txBody>
      </p:sp>
    </p:spTree>
    <p:extLst>
      <p:ext uri="{BB962C8B-B14F-4D97-AF65-F5344CB8AC3E}">
        <p14:creationId xmlns:p14="http://schemas.microsoft.com/office/powerpoint/2010/main" val="1631214372"/>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CE7432D9-B9E9-6946-B138-DBECF7EBF777}" type="slidenum">
              <a:rPr lang="en-US"/>
              <a:pPr>
                <a:defRPr/>
              </a:pPr>
              <a:t>‹#›</a:t>
            </a:fld>
            <a:endParaRPr lang="en-US"/>
          </a:p>
        </p:txBody>
      </p:sp>
    </p:spTree>
    <p:extLst>
      <p:ext uri="{BB962C8B-B14F-4D97-AF65-F5344CB8AC3E}">
        <p14:creationId xmlns:p14="http://schemas.microsoft.com/office/powerpoint/2010/main" val="3522881832"/>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3C26A8C-6DCD-FD4B-BEE6-5C8456C5E669}" type="slidenum">
              <a:rPr lang="en-US"/>
              <a:pPr>
                <a:defRPr/>
              </a:pPr>
              <a:t>‹#›</a:t>
            </a:fld>
            <a:endParaRPr lang="en-US"/>
          </a:p>
        </p:txBody>
      </p:sp>
    </p:spTree>
    <p:extLst>
      <p:ext uri="{BB962C8B-B14F-4D97-AF65-F5344CB8AC3E}">
        <p14:creationId xmlns:p14="http://schemas.microsoft.com/office/powerpoint/2010/main" val="50877707"/>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685B1905-FEC0-2F47-8BB0-1557988A553C}" type="slidenum">
              <a:rPr lang="en-US"/>
              <a:pPr>
                <a:defRPr/>
              </a:pPr>
              <a:t>‹#›</a:t>
            </a:fld>
            <a:endParaRPr lang="en-US"/>
          </a:p>
        </p:txBody>
      </p:sp>
    </p:spTree>
    <p:extLst>
      <p:ext uri="{BB962C8B-B14F-4D97-AF65-F5344CB8AC3E}">
        <p14:creationId xmlns:p14="http://schemas.microsoft.com/office/powerpoint/2010/main" val="3515221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62C6F4C5-4C49-B744-96DD-4CBDD2051D5B}" type="slidenum">
              <a:rPr lang="en-US"/>
              <a:pPr>
                <a:defRPr/>
              </a:pPr>
              <a:t>‹#›</a:t>
            </a:fld>
            <a:endParaRPr lang="en-US"/>
          </a:p>
        </p:txBody>
      </p:sp>
    </p:spTree>
    <p:extLst>
      <p:ext uri="{BB962C8B-B14F-4D97-AF65-F5344CB8AC3E}">
        <p14:creationId xmlns:p14="http://schemas.microsoft.com/office/powerpoint/2010/main" val="3463955238"/>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DD7BED70-E8CB-3540-9668-DF8AD9921501}" type="slidenum">
              <a:rPr lang="en-US"/>
              <a:pPr>
                <a:defRPr/>
              </a:pPr>
              <a:t>‹#›</a:t>
            </a:fld>
            <a:endParaRPr lang="en-US"/>
          </a:p>
        </p:txBody>
      </p:sp>
    </p:spTree>
    <p:extLst>
      <p:ext uri="{BB962C8B-B14F-4D97-AF65-F5344CB8AC3E}">
        <p14:creationId xmlns:p14="http://schemas.microsoft.com/office/powerpoint/2010/main" val="1142634580"/>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663E8F9-FD5F-C247-B5AA-291A0D46ED06}" type="slidenum">
              <a:rPr lang="en-US"/>
              <a:pPr>
                <a:defRPr/>
              </a:pPr>
              <a:t>‹#›</a:t>
            </a:fld>
            <a:endParaRPr lang="en-US"/>
          </a:p>
        </p:txBody>
      </p:sp>
    </p:spTree>
    <p:extLst>
      <p:ext uri="{BB962C8B-B14F-4D97-AF65-F5344CB8AC3E}">
        <p14:creationId xmlns:p14="http://schemas.microsoft.com/office/powerpoint/2010/main" val="336628791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C77701AA-A3CE-F641-8C45-1A12018A7CD4}" type="slidenum">
              <a:rPr lang="en-US"/>
              <a:pPr>
                <a:defRPr/>
              </a:pPr>
              <a:t>‹#›</a:t>
            </a:fld>
            <a:endParaRPr lang="en-US"/>
          </a:p>
        </p:txBody>
      </p:sp>
    </p:spTree>
    <p:extLst>
      <p:ext uri="{BB962C8B-B14F-4D97-AF65-F5344CB8AC3E}">
        <p14:creationId xmlns:p14="http://schemas.microsoft.com/office/powerpoint/2010/main" val="3252724795"/>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F7934AE-C694-DE43-BABF-866E9FFF1298}" type="slidenum">
              <a:rPr lang="en-US"/>
              <a:pPr>
                <a:defRPr/>
              </a:pPr>
              <a:t>‹#›</a:t>
            </a:fld>
            <a:endParaRPr lang="en-US"/>
          </a:p>
        </p:txBody>
      </p:sp>
    </p:spTree>
    <p:extLst>
      <p:ext uri="{BB962C8B-B14F-4D97-AF65-F5344CB8AC3E}">
        <p14:creationId xmlns:p14="http://schemas.microsoft.com/office/powerpoint/2010/main" val="84925185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37C9D13-49C5-8746-8EA6-87C0A3A3598B}" type="slidenum">
              <a:rPr lang="en-US"/>
              <a:pPr>
                <a:defRPr/>
              </a:pPr>
              <a:t>‹#›</a:t>
            </a:fld>
            <a:endParaRPr lang="en-US"/>
          </a:p>
        </p:txBody>
      </p:sp>
    </p:spTree>
    <p:extLst>
      <p:ext uri="{BB962C8B-B14F-4D97-AF65-F5344CB8AC3E}">
        <p14:creationId xmlns:p14="http://schemas.microsoft.com/office/powerpoint/2010/main" val="259560723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2EFBCE9-8920-3943-BF13-646828ECF887}" type="slidenum">
              <a:rPr lang="en-US"/>
              <a:pPr>
                <a:defRPr/>
              </a:pPr>
              <a:t>‹#›</a:t>
            </a:fld>
            <a:endParaRPr lang="en-US"/>
          </a:p>
        </p:txBody>
      </p:sp>
    </p:spTree>
    <p:extLst>
      <p:ext uri="{BB962C8B-B14F-4D97-AF65-F5344CB8AC3E}">
        <p14:creationId xmlns:p14="http://schemas.microsoft.com/office/powerpoint/2010/main" val="290658591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AA42EDB-B78B-074B-985C-2D0C10C8A75E}" type="slidenum">
              <a:rPr lang="en-US"/>
              <a:pPr>
                <a:defRPr/>
              </a:pPr>
              <a:t>‹#›</a:t>
            </a:fld>
            <a:endParaRPr lang="en-US"/>
          </a:p>
        </p:txBody>
      </p:sp>
    </p:spTree>
    <p:extLst>
      <p:ext uri="{BB962C8B-B14F-4D97-AF65-F5344CB8AC3E}">
        <p14:creationId xmlns:p14="http://schemas.microsoft.com/office/powerpoint/2010/main" val="3122781450"/>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20C4973C-1790-324E-B693-91BCC20B7009}" type="slidenum">
              <a:rPr lang="en-US"/>
              <a:pPr>
                <a:defRPr/>
              </a:pPr>
              <a:t>‹#›</a:t>
            </a:fld>
            <a:endParaRPr lang="en-US"/>
          </a:p>
        </p:txBody>
      </p:sp>
    </p:spTree>
    <p:extLst>
      <p:ext uri="{BB962C8B-B14F-4D97-AF65-F5344CB8AC3E}">
        <p14:creationId xmlns:p14="http://schemas.microsoft.com/office/powerpoint/2010/main" val="411296794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80CC7CA-A38C-D345-A75D-6EBB3F547E4D}" type="slidenum">
              <a:rPr lang="en-US"/>
              <a:pPr>
                <a:defRPr/>
              </a:pPr>
              <a:t>‹#›</a:t>
            </a:fld>
            <a:endParaRPr lang="en-US"/>
          </a:p>
        </p:txBody>
      </p:sp>
    </p:spTree>
    <p:extLst>
      <p:ext uri="{BB962C8B-B14F-4D97-AF65-F5344CB8AC3E}">
        <p14:creationId xmlns:p14="http://schemas.microsoft.com/office/powerpoint/2010/main" val="397819398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EC4079F9-CA7A-2941-B981-FA3F794E51BB}" type="slidenum">
              <a:rPr lang="en-US"/>
              <a:pPr>
                <a:defRPr/>
              </a:pPr>
              <a:t>‹#›</a:t>
            </a:fld>
            <a:endParaRPr lang="en-US"/>
          </a:p>
        </p:txBody>
      </p:sp>
    </p:spTree>
    <p:extLst>
      <p:ext uri="{BB962C8B-B14F-4D97-AF65-F5344CB8AC3E}">
        <p14:creationId xmlns:p14="http://schemas.microsoft.com/office/powerpoint/2010/main" val="183054451"/>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E2C52C87-AA5A-8841-AF4A-A180AF644691}" type="slidenum">
              <a:rPr lang="en-US"/>
              <a:pPr>
                <a:defRPr/>
              </a:pPr>
              <a:t>‹#›</a:t>
            </a:fld>
            <a:endParaRPr lang="en-US"/>
          </a:p>
        </p:txBody>
      </p:sp>
    </p:spTree>
    <p:extLst>
      <p:ext uri="{BB962C8B-B14F-4D97-AF65-F5344CB8AC3E}">
        <p14:creationId xmlns:p14="http://schemas.microsoft.com/office/powerpoint/2010/main" val="361928689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B5BE900E-396D-4F49-8996-4458A1F41B06}" type="slidenum">
              <a:rPr lang="en-US"/>
              <a:pPr>
                <a:defRPr/>
              </a:pPr>
              <a:t>‹#›</a:t>
            </a:fld>
            <a:endParaRPr lang="en-US"/>
          </a:p>
        </p:txBody>
      </p:sp>
    </p:spTree>
    <p:extLst>
      <p:ext uri="{BB962C8B-B14F-4D97-AF65-F5344CB8AC3E}">
        <p14:creationId xmlns:p14="http://schemas.microsoft.com/office/powerpoint/2010/main" val="3376254955"/>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D0484A56-6731-F246-94C2-F5443E299604}" type="slidenum">
              <a:rPr lang="en-US"/>
              <a:pPr>
                <a:defRPr/>
              </a:pPr>
              <a:t>‹#›</a:t>
            </a:fld>
            <a:endParaRPr lang="en-US"/>
          </a:p>
        </p:txBody>
      </p:sp>
    </p:spTree>
    <p:extLst>
      <p:ext uri="{BB962C8B-B14F-4D97-AF65-F5344CB8AC3E}">
        <p14:creationId xmlns:p14="http://schemas.microsoft.com/office/powerpoint/2010/main" val="3212454613"/>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8BC19B2-25C2-6844-9C52-875E84727898}" type="slidenum">
              <a:rPr lang="en-US"/>
              <a:pPr>
                <a:defRPr/>
              </a:pPr>
              <a:t>‹#›</a:t>
            </a:fld>
            <a:endParaRPr lang="en-US"/>
          </a:p>
        </p:txBody>
      </p:sp>
    </p:spTree>
    <p:extLst>
      <p:ext uri="{BB962C8B-B14F-4D97-AF65-F5344CB8AC3E}">
        <p14:creationId xmlns:p14="http://schemas.microsoft.com/office/powerpoint/2010/main" val="2471499024"/>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78BFAB4-C664-1844-8395-6EAC43DB3610}" type="slidenum">
              <a:rPr lang="en-US"/>
              <a:pPr>
                <a:defRPr/>
              </a:pPr>
              <a:t>‹#›</a:t>
            </a:fld>
            <a:endParaRPr lang="en-US"/>
          </a:p>
        </p:txBody>
      </p:sp>
    </p:spTree>
    <p:extLst>
      <p:ext uri="{BB962C8B-B14F-4D97-AF65-F5344CB8AC3E}">
        <p14:creationId xmlns:p14="http://schemas.microsoft.com/office/powerpoint/2010/main" val="309284012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8B23C0DF-6D55-444A-A2AB-94A045D9D03A}" type="slidenum">
              <a:rPr lang="en-US"/>
              <a:pPr>
                <a:defRPr/>
              </a:pPr>
              <a:t>‹#›</a:t>
            </a:fld>
            <a:endParaRPr lang="en-US"/>
          </a:p>
        </p:txBody>
      </p:sp>
    </p:spTree>
    <p:extLst>
      <p:ext uri="{BB962C8B-B14F-4D97-AF65-F5344CB8AC3E}">
        <p14:creationId xmlns:p14="http://schemas.microsoft.com/office/powerpoint/2010/main" val="88359935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9F73CCD-98D4-204E-BEAB-C5217DB58B6D}" type="slidenum">
              <a:rPr lang="en-US"/>
              <a:pPr>
                <a:defRPr/>
              </a:pPr>
              <a:t>‹#›</a:t>
            </a:fld>
            <a:endParaRPr lang="en-US"/>
          </a:p>
        </p:txBody>
      </p:sp>
    </p:spTree>
    <p:extLst>
      <p:ext uri="{BB962C8B-B14F-4D97-AF65-F5344CB8AC3E}">
        <p14:creationId xmlns:p14="http://schemas.microsoft.com/office/powerpoint/2010/main" val="300916456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86A57A1C-66DB-A04B-97BA-77A7B5D67C5E}" type="slidenum">
              <a:rPr lang="en-US"/>
              <a:pPr>
                <a:defRPr/>
              </a:pPr>
              <a:t>‹#›</a:t>
            </a:fld>
            <a:endParaRPr lang="en-US"/>
          </a:p>
        </p:txBody>
      </p:sp>
    </p:spTree>
    <p:extLst>
      <p:ext uri="{BB962C8B-B14F-4D97-AF65-F5344CB8AC3E}">
        <p14:creationId xmlns:p14="http://schemas.microsoft.com/office/powerpoint/2010/main" val="3279628169"/>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2CEADA31-EA7E-9A4F-8B98-DD2216BCECD7}" type="slidenum">
              <a:rPr lang="en-US"/>
              <a:pPr>
                <a:defRPr/>
              </a:pPr>
              <a:t>‹#›</a:t>
            </a:fld>
            <a:endParaRPr lang="en-US"/>
          </a:p>
        </p:txBody>
      </p:sp>
    </p:spTree>
    <p:extLst>
      <p:ext uri="{BB962C8B-B14F-4D97-AF65-F5344CB8AC3E}">
        <p14:creationId xmlns:p14="http://schemas.microsoft.com/office/powerpoint/2010/main" val="3697750650"/>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D36E9F55-2E66-6146-A2B7-B1E1F09A7D80}" type="slidenum">
              <a:rPr lang="en-US"/>
              <a:pPr>
                <a:defRPr/>
              </a:pPr>
              <a:t>‹#›</a:t>
            </a:fld>
            <a:endParaRPr lang="en-US"/>
          </a:p>
        </p:txBody>
      </p:sp>
    </p:spTree>
    <p:extLst>
      <p:ext uri="{BB962C8B-B14F-4D97-AF65-F5344CB8AC3E}">
        <p14:creationId xmlns:p14="http://schemas.microsoft.com/office/powerpoint/2010/main" val="6203368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EE50E967-18E3-4E49-BF40-4E6F2A87405C}" type="slidenum">
              <a:rPr lang="en-US"/>
              <a:pPr>
                <a:defRPr/>
              </a:pPr>
              <a:t>‹#›</a:t>
            </a:fld>
            <a:endParaRPr lang="en-US"/>
          </a:p>
        </p:txBody>
      </p:sp>
    </p:spTree>
    <p:extLst>
      <p:ext uri="{BB962C8B-B14F-4D97-AF65-F5344CB8AC3E}">
        <p14:creationId xmlns:p14="http://schemas.microsoft.com/office/powerpoint/2010/main" val="3994204813"/>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87B6C4E9-71B8-AE40-84C8-4958D3894021}" type="slidenum">
              <a:rPr lang="en-US"/>
              <a:pPr>
                <a:defRPr/>
              </a:pPr>
              <a:t>‹#›</a:t>
            </a:fld>
            <a:endParaRPr lang="en-US"/>
          </a:p>
        </p:txBody>
      </p:sp>
    </p:spTree>
    <p:extLst>
      <p:ext uri="{BB962C8B-B14F-4D97-AF65-F5344CB8AC3E}">
        <p14:creationId xmlns:p14="http://schemas.microsoft.com/office/powerpoint/2010/main" val="306453458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5DE6563-1758-B045-83C6-B3804D1A32CC}" type="slidenum">
              <a:rPr lang="en-US"/>
              <a:pPr>
                <a:defRPr/>
              </a:pPr>
              <a:t>‹#›</a:t>
            </a:fld>
            <a:endParaRPr lang="en-US"/>
          </a:p>
        </p:txBody>
      </p:sp>
    </p:spTree>
    <p:extLst>
      <p:ext uri="{BB962C8B-B14F-4D97-AF65-F5344CB8AC3E}">
        <p14:creationId xmlns:p14="http://schemas.microsoft.com/office/powerpoint/2010/main" val="339097842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3450EBD-7247-804D-95E1-BCBA675A7000}" type="slidenum">
              <a:rPr lang="en-US"/>
              <a:pPr>
                <a:defRPr/>
              </a:pPr>
              <a:t>‹#›</a:t>
            </a:fld>
            <a:endParaRPr lang="en-US"/>
          </a:p>
        </p:txBody>
      </p:sp>
    </p:spTree>
    <p:extLst>
      <p:ext uri="{BB962C8B-B14F-4D97-AF65-F5344CB8AC3E}">
        <p14:creationId xmlns:p14="http://schemas.microsoft.com/office/powerpoint/2010/main" val="16383983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07121DC5-C503-744E-B630-DE19E2BE6A31}" type="slidenum">
              <a:rPr lang="en-US"/>
              <a:pPr>
                <a:defRPr/>
              </a:pPr>
              <a:t>‹#›</a:t>
            </a:fld>
            <a:endParaRPr lang="en-US"/>
          </a:p>
        </p:txBody>
      </p:sp>
    </p:spTree>
    <p:extLst>
      <p:ext uri="{BB962C8B-B14F-4D97-AF65-F5344CB8AC3E}">
        <p14:creationId xmlns:p14="http://schemas.microsoft.com/office/powerpoint/2010/main" val="4244526994"/>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A451228-6FF6-8546-BD5E-BC8FE3C37BC7}" type="slidenum">
              <a:rPr lang="en-US"/>
              <a:pPr>
                <a:defRPr/>
              </a:pPr>
              <a:t>‹#›</a:t>
            </a:fld>
            <a:endParaRPr lang="en-US"/>
          </a:p>
        </p:txBody>
      </p:sp>
    </p:spTree>
    <p:extLst>
      <p:ext uri="{BB962C8B-B14F-4D97-AF65-F5344CB8AC3E}">
        <p14:creationId xmlns:p14="http://schemas.microsoft.com/office/powerpoint/2010/main" val="917001615"/>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8B1CB47-096B-FC4B-9184-7A828CF032DD}" type="slidenum">
              <a:rPr lang="en-US"/>
              <a:pPr>
                <a:defRPr/>
              </a:pPr>
              <a:t>‹#›</a:t>
            </a:fld>
            <a:endParaRPr lang="en-US"/>
          </a:p>
        </p:txBody>
      </p:sp>
    </p:spTree>
    <p:extLst>
      <p:ext uri="{BB962C8B-B14F-4D97-AF65-F5344CB8AC3E}">
        <p14:creationId xmlns:p14="http://schemas.microsoft.com/office/powerpoint/2010/main" val="40868853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1026"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027"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6A5FDD95-B891-0D48-9F7F-46B95560802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5122"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5123"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27AC8376-496B-7441-9769-90A214E720B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6146"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6147"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09027A5B-2BD6-8F4A-87D2-BBED340DA852}"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7170"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7171"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C46DCA17-35E8-E144-8BAF-DFBD116DF22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8194"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8195"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2B4CB984-9A20-DE4E-9CB0-FD237E01F24A}"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9218"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9219"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3B004C91-FD26-8F42-8103-9B883FB3D31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10242"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0243"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CDF33F84-2FDE-914C-99C2-456FD20DF7A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11266"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1267"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17CA2032-B89F-0A4F-B4B8-31E37F1E1BB1}"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12290"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2291"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A86F91C2-DB19-B044-B2FE-7F96FCDDB1B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13314"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3315"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642B6517-2BA2-254E-A89F-8869B1D8A43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bwMode="auto">
          <a:xfrm>
            <a:off x="685800" y="0"/>
            <a:ext cx="77724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sym typeface="Lucida Grande" charset="0"/>
              </a:rPr>
              <a:t>Click to edit Master title style</a:t>
            </a:r>
          </a:p>
        </p:txBody>
      </p:sp>
      <p:sp>
        <p:nvSpPr>
          <p:cNvPr id="14338" name="Rectangle 2"/>
          <p:cNvSpPr>
            <a:spLocks noGrp="1" noChangeArrowheads="1"/>
          </p:cNvSpPr>
          <p:nvPr>
            <p:ph type="body" idx="1"/>
          </p:nvPr>
        </p:nvSpPr>
        <p:spPr bwMode="auto">
          <a:xfrm>
            <a:off x="685800" y="1981200"/>
            <a:ext cx="7772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4339" name="Text Box 3"/>
          <p:cNvSpPr txBox="1">
            <a:spLocks noGrp="1" noChangeArrowheads="1"/>
          </p:cNvSpPr>
          <p:nvPr>
            <p:ph type="sldNum" sz="quarter" idx="4"/>
          </p:nvPr>
        </p:nvSpPr>
        <p:spPr bwMode="auto">
          <a:xfrm>
            <a:off x="7334250" y="6248400"/>
            <a:ext cx="339725"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400" smtClean="0">
                <a:solidFill>
                  <a:schemeClr val="tx1"/>
                </a:solidFill>
                <a:latin typeface="+mn-lt"/>
                <a:ea typeface="ＭＳ Ｐゴシック" charset="0"/>
                <a:cs typeface="Lucida Grande" charset="0"/>
              </a:defRPr>
            </a:lvl1pPr>
            <a:lvl2pPr>
              <a:defRPr sz="1200">
                <a:solidFill>
                  <a:schemeClr val="tx1"/>
                </a:solidFill>
                <a:latin typeface="+mn-lt"/>
                <a:ea typeface="ＭＳ Ｐゴシック" charset="0"/>
              </a:defRPr>
            </a:lvl2pPr>
            <a:lvl3pPr>
              <a:defRPr sz="1200">
                <a:solidFill>
                  <a:schemeClr val="tx1"/>
                </a:solidFill>
                <a:latin typeface="+mn-lt"/>
                <a:ea typeface="ＭＳ Ｐゴシック" charset="0"/>
              </a:defRPr>
            </a:lvl3pPr>
            <a:lvl4pPr>
              <a:defRPr sz="1200">
                <a:solidFill>
                  <a:schemeClr val="tx1"/>
                </a:solidFill>
                <a:latin typeface="+mn-lt"/>
                <a:ea typeface="ＭＳ Ｐゴシック" charset="0"/>
              </a:defRPr>
            </a:lvl4pPr>
            <a:lvl5pPr>
              <a:defRPr sz="1200">
                <a:solidFill>
                  <a:schemeClr val="tx1"/>
                </a:solidFill>
                <a:latin typeface="+mn-lt"/>
                <a:ea typeface="ＭＳ Ｐゴシック" charset="0"/>
              </a:defRPr>
            </a:lvl5pPr>
            <a:lvl6pPr fontAlgn="base">
              <a:spcBef>
                <a:spcPct val="0"/>
              </a:spcBef>
              <a:spcAft>
                <a:spcPct val="0"/>
              </a:spcAft>
              <a:defRPr sz="1200">
                <a:solidFill>
                  <a:schemeClr val="tx1"/>
                </a:solidFill>
                <a:latin typeface="+mn-lt"/>
                <a:ea typeface="ＭＳ Ｐゴシック" charset="0"/>
              </a:defRPr>
            </a:lvl6pPr>
            <a:lvl7pPr fontAlgn="base">
              <a:spcBef>
                <a:spcPct val="0"/>
              </a:spcBef>
              <a:spcAft>
                <a:spcPct val="0"/>
              </a:spcAft>
              <a:defRPr sz="1200">
                <a:solidFill>
                  <a:schemeClr val="tx1"/>
                </a:solidFill>
                <a:latin typeface="+mn-lt"/>
                <a:ea typeface="ＭＳ Ｐゴシック" charset="0"/>
              </a:defRPr>
            </a:lvl7pPr>
            <a:lvl8pPr fontAlgn="base">
              <a:spcBef>
                <a:spcPct val="0"/>
              </a:spcBef>
              <a:spcAft>
                <a:spcPct val="0"/>
              </a:spcAft>
              <a:defRPr sz="1200">
                <a:solidFill>
                  <a:schemeClr val="tx1"/>
                </a:solidFill>
                <a:latin typeface="+mn-lt"/>
                <a:ea typeface="ＭＳ Ｐゴシック" charset="0"/>
              </a:defRPr>
            </a:lvl8pPr>
            <a:lvl9pPr fontAlgn="base">
              <a:spcBef>
                <a:spcPct val="0"/>
              </a:spcBef>
              <a:spcAft>
                <a:spcPct val="0"/>
              </a:spcAft>
              <a:defRPr sz="1200">
                <a:solidFill>
                  <a:schemeClr val="tx1"/>
                </a:solidFill>
                <a:latin typeface="+mn-lt"/>
                <a:ea typeface="ＭＳ Ｐゴシック" charset="0"/>
              </a:defRPr>
            </a:lvl9pPr>
          </a:lstStyle>
          <a:p>
            <a:pPr>
              <a:defRPr/>
            </a:pPr>
            <a:fld id="{66FCD59D-15B7-814F-8174-296D81F9AB2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hf hdr="0" ftr="0" dt="0"/>
  <p:txStyles>
    <p:titleStyle>
      <a:lvl1pPr algn="ctr" rtl="0" eaLnBrk="0" fontAlgn="base" hangingPunct="0">
        <a:spcBef>
          <a:spcPct val="0"/>
        </a:spcBef>
        <a:spcAft>
          <a:spcPct val="0"/>
        </a:spcAft>
        <a:defRPr sz="4400">
          <a:solidFill>
            <a:srgbClr val="E3EBF1"/>
          </a:solidFill>
          <a:latin typeface="+mj-lt"/>
          <a:ea typeface="+mj-ea"/>
          <a:cs typeface="+mj-cs"/>
          <a:sym typeface="Lucida Grande" charset="0"/>
        </a:defRPr>
      </a:lvl1pPr>
      <a:lvl2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2pPr>
      <a:lvl3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3pPr>
      <a:lvl4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4pPr>
      <a:lvl5pPr algn="ctr" rtl="0" eaLnBrk="0" fontAlgn="base" hangingPunct="0">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5pPr>
      <a:lvl6pPr marL="4572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rgbClr val="E3EBF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FFFFFF"/>
        </a:buClr>
        <a:buSzPct val="100000"/>
        <a:buFont typeface="Arial" charset="0"/>
        <a:buChar char="•"/>
        <a:defRPr sz="3200">
          <a:solidFill>
            <a:schemeClr val="tx1"/>
          </a:solidFill>
          <a:latin typeface="+mn-lt"/>
          <a:ea typeface="+mn-ea"/>
          <a:cs typeface="+mn-cs"/>
          <a:sym typeface="Lucida Grande" charset="0"/>
        </a:defRPr>
      </a:lvl1pPr>
      <a:lvl2pPr marL="681038" indent="-285750" algn="l" rtl="0" eaLnBrk="0" fontAlgn="base" hangingPunct="0">
        <a:spcBef>
          <a:spcPts val="600"/>
        </a:spcBef>
        <a:spcAft>
          <a:spcPct val="0"/>
        </a:spcAft>
        <a:buClr>
          <a:srgbClr val="FFFFFF"/>
        </a:buClr>
        <a:buSzPct val="100000"/>
        <a:buFont typeface="Arial" charset="0"/>
        <a:buChar char="–"/>
        <a:defRPr sz="2800">
          <a:solidFill>
            <a:schemeClr val="tx1"/>
          </a:solidFill>
          <a:latin typeface="+mn-lt"/>
          <a:ea typeface="+mn-ea"/>
          <a:cs typeface="+mn-cs"/>
          <a:sym typeface="Lucida Grande" charset="0"/>
        </a:defRPr>
      </a:lvl2pPr>
      <a:lvl3pPr marL="1081088"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Lucida Grande" charset="0"/>
        </a:defRPr>
      </a:lvl3pPr>
      <a:lvl4pPr marL="15382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4pPr>
      <a:lvl5pPr marL="1995488" indent="-228600" algn="l" rtl="0" eaLnBrk="0" fontAlgn="base" hangingPunct="0">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5pPr>
      <a:lvl6pPr marL="24526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6pPr>
      <a:lvl7pPr marL="29098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7pPr>
      <a:lvl8pPr marL="33670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8pPr>
      <a:lvl9pPr marL="3824288" indent="-228600" algn="l" rtl="0" fontAlgn="base">
        <a:spcBef>
          <a:spcPts val="500"/>
        </a:spcBef>
        <a:spcAft>
          <a:spcPct val="0"/>
        </a:spcAft>
        <a:buClr>
          <a:srgbClr val="FFFFFF"/>
        </a:buClr>
        <a:buSzPct val="100000"/>
        <a:buFont typeface="Arial"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5.emf"/><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Rectangle 1"/>
          <p:cNvSpPr>
            <a:spLocks/>
          </p:cNvSpPr>
          <p:nvPr/>
        </p:nvSpPr>
        <p:spPr bwMode="auto">
          <a:xfrm>
            <a:off x="7413625" y="6248400"/>
            <a:ext cx="193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p>
            <a:pPr marL="39688" algn="ctr"/>
            <a:r>
              <a:rPr lang="en-US" sz="1400">
                <a:solidFill>
                  <a:schemeClr val="tx1"/>
                </a:solidFill>
                <a:ea typeface="ＭＳ Ｐゴシック" charset="0"/>
              </a:rPr>
              <a:t>1</a:t>
            </a:r>
          </a:p>
        </p:txBody>
      </p:sp>
      <p:sp>
        <p:nvSpPr>
          <p:cNvPr id="14339" name="Rectangle 3"/>
          <p:cNvSpPr>
            <a:spLocks/>
          </p:cNvSpPr>
          <p:nvPr/>
        </p:nvSpPr>
        <p:spPr bwMode="auto">
          <a:xfrm>
            <a:off x="7413625" y="6248400"/>
            <a:ext cx="193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p>
            <a:pPr marL="39688" algn="ctr"/>
            <a:r>
              <a:rPr lang="en-US" sz="1400">
                <a:solidFill>
                  <a:schemeClr val="tx1"/>
                </a:solidFill>
                <a:ea typeface="ＭＳ Ｐゴシック" charset="0"/>
              </a:rPr>
              <a:t>1</a:t>
            </a:r>
          </a:p>
        </p:txBody>
      </p:sp>
      <p:sp>
        <p:nvSpPr>
          <p:cNvPr id="15365" name="Rectangle 5"/>
          <p:cNvSpPr>
            <a:spLocks/>
          </p:cNvSpPr>
          <p:nvPr/>
        </p:nvSpPr>
        <p:spPr bwMode="auto">
          <a:xfrm>
            <a:off x="0" y="2895600"/>
            <a:ext cx="9144000" cy="3962400"/>
          </a:xfrm>
          <a:prstGeom prst="rect">
            <a:avLst/>
          </a:prstGeom>
          <a:solidFill>
            <a:schemeClr val="tx2">
              <a:lumMod val="65000"/>
              <a:lumOff val="35000"/>
            </a:schemeClr>
          </a:solidFill>
          <a:ln>
            <a:noFill/>
          </a:ln>
        </p:spPr>
        <p:txBody>
          <a:bodyPr lIns="0" tIns="0" rIns="0" bIns="0"/>
          <a:lstStyle/>
          <a:p>
            <a:pPr>
              <a:defRPr/>
            </a:pPr>
            <a:endParaRPr lang="en-US" sz="1800"/>
          </a:p>
        </p:txBody>
      </p:sp>
      <p:sp>
        <p:nvSpPr>
          <p:cNvPr id="14341" name="Rectangle 6"/>
          <p:cNvSpPr>
            <a:spLocks/>
          </p:cNvSpPr>
          <p:nvPr/>
        </p:nvSpPr>
        <p:spPr bwMode="auto">
          <a:xfrm>
            <a:off x="838200" y="4191000"/>
            <a:ext cx="7543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p>
            <a:r>
              <a:rPr lang="en-US" i="1" dirty="0">
                <a:solidFill>
                  <a:schemeClr val="tx1"/>
                </a:solidFill>
              </a:rPr>
              <a:t>Emily </a:t>
            </a:r>
            <a:r>
              <a:rPr lang="en-US" i="1" dirty="0" smtClean="0">
                <a:solidFill>
                  <a:schemeClr val="tx1"/>
                </a:solidFill>
              </a:rPr>
              <a:t>Kelly</a:t>
            </a:r>
            <a:endParaRPr lang="en-US" i="1" dirty="0">
              <a:solidFill>
                <a:schemeClr val="tx1"/>
              </a:solidFill>
            </a:endParaRPr>
          </a:p>
          <a:p>
            <a:r>
              <a:rPr lang="en-US" sz="1200" dirty="0">
                <a:solidFill>
                  <a:schemeClr val="tx1"/>
                </a:solidFill>
                <a:ea typeface="ＭＳ Ｐゴシック" charset="0"/>
              </a:rPr>
              <a:t>Center for Marine Biodiversity and Conservation, Scripps Institution of Oceanography, </a:t>
            </a:r>
            <a:r>
              <a:rPr lang="en-US" sz="1200" dirty="0">
                <a:solidFill>
                  <a:schemeClr val="tx1"/>
                </a:solidFill>
              </a:rPr>
              <a:t>University of California San Diego </a:t>
            </a:r>
            <a:endParaRPr lang="en-US" sz="1200" i="1" dirty="0">
              <a:solidFill>
                <a:schemeClr val="tx1"/>
              </a:solidFill>
            </a:endParaRPr>
          </a:p>
          <a:p>
            <a:r>
              <a:rPr lang="en-US" i="1" dirty="0">
                <a:solidFill>
                  <a:schemeClr val="tx1"/>
                </a:solidFill>
              </a:rPr>
              <a:t>Russell Sparks</a:t>
            </a:r>
          </a:p>
          <a:p>
            <a:r>
              <a:rPr lang="en-US" sz="1200" dirty="0">
                <a:solidFill>
                  <a:schemeClr val="tx1"/>
                </a:solidFill>
              </a:rPr>
              <a:t>Division of Aquatic Resources, Hawaii Department of Land and Natural Resources</a:t>
            </a:r>
            <a:endParaRPr lang="en-US" sz="1200" i="1" dirty="0">
              <a:solidFill>
                <a:schemeClr val="tx1"/>
              </a:solidFill>
            </a:endParaRPr>
          </a:p>
          <a:p>
            <a:r>
              <a:rPr lang="en-US" i="1" dirty="0">
                <a:solidFill>
                  <a:schemeClr val="tx1"/>
                </a:solidFill>
              </a:rPr>
              <a:t>Ivor Williams</a:t>
            </a:r>
          </a:p>
          <a:p>
            <a:r>
              <a:rPr lang="en-US" sz="1200" dirty="0">
                <a:solidFill>
                  <a:schemeClr val="tx1"/>
                </a:solidFill>
              </a:rPr>
              <a:t>Coral Reef Ecosystem Division, National Marine Fisheries Service, NOAA</a:t>
            </a:r>
            <a:endParaRPr lang="en-US" sz="1200" i="1" dirty="0">
              <a:solidFill>
                <a:schemeClr val="tx1"/>
              </a:solidFill>
            </a:endParaRPr>
          </a:p>
          <a:p>
            <a:r>
              <a:rPr lang="en-US" i="1" dirty="0">
                <a:solidFill>
                  <a:schemeClr val="tx1"/>
                </a:solidFill>
              </a:rPr>
              <a:t>Jennifer Smith</a:t>
            </a:r>
          </a:p>
          <a:p>
            <a:r>
              <a:rPr lang="en-US" sz="1200" dirty="0">
                <a:solidFill>
                  <a:schemeClr val="tx1"/>
                </a:solidFill>
                <a:ea typeface="ＭＳ Ｐゴシック" charset="0"/>
                <a:cs typeface="ＭＳ Ｐゴシック" charset="0"/>
              </a:rPr>
              <a:t>Center for Marine Biodiversity and Conservation, Scripps Institution of Oceanography, </a:t>
            </a:r>
            <a:r>
              <a:rPr lang="en-US" sz="1200" dirty="0">
                <a:solidFill>
                  <a:schemeClr val="tx1"/>
                </a:solidFill>
              </a:rPr>
              <a:t>University of California San Diego </a:t>
            </a:r>
            <a:endParaRPr lang="en-US" sz="1200" i="1" dirty="0">
              <a:solidFill>
                <a:schemeClr val="tx1"/>
              </a:solidFill>
            </a:endParaRPr>
          </a:p>
        </p:txBody>
      </p:sp>
      <p:sp>
        <p:nvSpPr>
          <p:cNvPr id="14342" name="Rectangle 7"/>
          <p:cNvSpPr>
            <a:spLocks/>
          </p:cNvSpPr>
          <p:nvPr/>
        </p:nvSpPr>
        <p:spPr bwMode="auto">
          <a:xfrm>
            <a:off x="533400" y="2895600"/>
            <a:ext cx="80899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spcBef>
                <a:spcPts val="2150"/>
              </a:spcBef>
            </a:pPr>
            <a:r>
              <a:rPr lang="en-US" sz="3600" b="1" dirty="0">
                <a:solidFill>
                  <a:schemeClr val="tx1"/>
                </a:solidFill>
                <a:ea typeface="ＭＳ Ｐゴシック" charset="0"/>
              </a:rPr>
              <a:t>Herbivore Enhancement as a Tool for Reef Restoration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p:cNvSpPr>
          <p:nvPr/>
        </p:nvSpPr>
        <p:spPr bwMode="auto">
          <a:xfrm>
            <a:off x="368300" y="368300"/>
            <a:ext cx="83947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8100" tIns="38100" rIns="35717" bIns="38100" anchor="ctr"/>
          <a:lstStyle/>
          <a:p>
            <a:pPr>
              <a:spcBef>
                <a:spcPts val="738"/>
              </a:spcBef>
            </a:pPr>
            <a:r>
              <a:rPr lang="en-US" dirty="0">
                <a:solidFill>
                  <a:schemeClr val="tx1"/>
                </a:solidFill>
                <a:ea typeface="ＭＳ Ｐゴシック" charset="0"/>
              </a:rPr>
              <a:t>How can we help restore reefs that have undergone or are undergoing a coral to algal phase shift? </a:t>
            </a:r>
          </a:p>
          <a:p>
            <a:pPr>
              <a:spcBef>
                <a:spcPts val="738"/>
              </a:spcBef>
            </a:pPr>
            <a:endParaRPr lang="en-US" sz="1200" dirty="0">
              <a:solidFill>
                <a:schemeClr val="tx1"/>
              </a:solidFill>
              <a:ea typeface="ＭＳ Ｐゴシック" charset="0"/>
            </a:endParaRPr>
          </a:p>
          <a:p>
            <a:pPr>
              <a:spcBef>
                <a:spcPts val="738"/>
              </a:spcBef>
            </a:pPr>
            <a:r>
              <a:rPr lang="en-US" dirty="0">
                <a:solidFill>
                  <a:schemeClr val="tx1"/>
                </a:solidFill>
                <a:ea typeface="ＭＳ Ｐゴシック" charset="0"/>
              </a:rPr>
              <a:t>Can we develop management strategies to reduce algal abundance and facilitate coral recovery?</a:t>
            </a:r>
          </a:p>
        </p:txBody>
      </p:sp>
      <p:pic>
        <p:nvPicPr>
          <p:cNvPr id="18434" name="Picture 2"/>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78000" y="2438400"/>
            <a:ext cx="568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78000" y="2438400"/>
            <a:ext cx="568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609600"/>
            <a:ext cx="6510337"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78" name="Oval 2"/>
          <p:cNvSpPr>
            <a:spLocks/>
          </p:cNvSpPr>
          <p:nvPr/>
        </p:nvSpPr>
        <p:spPr bwMode="auto">
          <a:xfrm>
            <a:off x="819150" y="1616075"/>
            <a:ext cx="2320925" cy="1143000"/>
          </a:xfrm>
          <a:prstGeom prst="ellipse">
            <a:avLst/>
          </a:prstGeom>
          <a:noFill/>
          <a:ln w="635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sz="1800"/>
          </a:p>
        </p:txBody>
      </p:sp>
      <p:sp>
        <p:nvSpPr>
          <p:cNvPr id="20483" name="Rectangle 3"/>
          <p:cNvSpPr>
            <a:spLocks/>
          </p:cNvSpPr>
          <p:nvPr/>
        </p:nvSpPr>
        <p:spPr bwMode="auto">
          <a:xfrm>
            <a:off x="5508625" y="5924550"/>
            <a:ext cx="1417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pPr algn="ctr"/>
            <a:r>
              <a:rPr lang="en-US" sz="1300">
                <a:solidFill>
                  <a:schemeClr val="tx1"/>
                </a:solidFill>
                <a:latin typeface="Gill Sans" charset="0"/>
                <a:ea typeface="ＭＳ Ｐゴシック" charset="0"/>
                <a:sym typeface="Gill Sans" charset="0"/>
              </a:rPr>
              <a:t>Eric Brown, CRAMP,</a:t>
            </a:r>
          </a:p>
          <a:p>
            <a:pPr algn="ctr"/>
            <a:r>
              <a:rPr lang="en-US" sz="1300">
                <a:solidFill>
                  <a:schemeClr val="tx1"/>
                </a:solidFill>
                <a:latin typeface="Gill Sans" charset="0"/>
                <a:ea typeface="ＭＳ Ｐゴシック" charset="0"/>
                <a:sym typeface="Gill Sans" charset="0"/>
              </a:rPr>
              <a:t>DAR and HCRI 2008</a:t>
            </a:r>
          </a:p>
        </p:txBody>
      </p:sp>
      <p:grpSp>
        <p:nvGrpSpPr>
          <p:cNvPr id="2" name="Group 1"/>
          <p:cNvGrpSpPr/>
          <p:nvPr/>
        </p:nvGrpSpPr>
        <p:grpSpPr>
          <a:xfrm>
            <a:off x="5791200" y="2362200"/>
            <a:ext cx="2743200" cy="3429000"/>
            <a:chOff x="5791200" y="1219200"/>
            <a:chExt cx="2743200" cy="3429000"/>
          </a:xfrm>
        </p:grpSpPr>
        <p:sp>
          <p:nvSpPr>
            <p:cNvPr id="20485" name="Rectangle 1"/>
            <p:cNvSpPr>
              <a:spLocks noChangeArrowheads="1"/>
            </p:cNvSpPr>
            <p:nvPr/>
          </p:nvSpPr>
          <p:spPr bwMode="auto">
            <a:xfrm>
              <a:off x="5791200" y="1219200"/>
              <a:ext cx="2743200" cy="3429000"/>
            </a:xfrm>
            <a:prstGeom prst="rect">
              <a:avLst/>
            </a:prstGeom>
            <a:solidFill>
              <a:srgbClr val="A4D1F5"/>
            </a:solidFill>
            <a:ln w="76200" cmpd="sng">
              <a:solidFill>
                <a:schemeClr val="tx1"/>
              </a:solidFill>
              <a:round/>
              <a:headEnd/>
              <a:tailEnd/>
            </a:ln>
          </p:spPr>
          <p:txBody>
            <a:bodyPr/>
            <a:lstStyle/>
            <a:p>
              <a:endParaRPr lang="en-US">
                <a:solidFill>
                  <a:schemeClr val="accent1">
                    <a:lumMod val="20000"/>
                    <a:lumOff val="80000"/>
                  </a:schemeClr>
                </a:solidFill>
              </a:endParaRPr>
            </a:p>
          </p:txBody>
        </p:sp>
        <p:pic>
          <p:nvPicPr>
            <p:cNvPr id="20486" name="Picture 2"/>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72200" y="1600200"/>
              <a:ext cx="19558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body" idx="1"/>
          </p:nvPr>
        </p:nvSpPr>
        <p:spPr>
          <a:xfrm>
            <a:off x="838200" y="2286000"/>
            <a:ext cx="4876800" cy="4394200"/>
          </a:xfrm>
        </p:spPr>
        <p:txBody>
          <a:bodyPr rIns="132080"/>
          <a:lstStyle/>
          <a:p>
            <a:pPr eaLnBrk="1" hangingPunct="1">
              <a:spcBef>
                <a:spcPct val="0"/>
              </a:spcBef>
              <a:buClrTx/>
              <a:buSzPct val="125000"/>
              <a:defRPr/>
            </a:pPr>
            <a:r>
              <a:rPr lang="en-US" sz="2800" dirty="0" smtClean="0"/>
              <a:t>How much of algal production is being consumed?</a:t>
            </a:r>
          </a:p>
          <a:p>
            <a:pPr eaLnBrk="1" hangingPunct="1">
              <a:spcBef>
                <a:spcPct val="0"/>
              </a:spcBef>
              <a:buClrTx/>
              <a:buSzPct val="125000"/>
              <a:defRPr/>
            </a:pPr>
            <a:endParaRPr lang="en-US" sz="2800" dirty="0" smtClean="0"/>
          </a:p>
          <a:p>
            <a:pPr eaLnBrk="1" hangingPunct="1">
              <a:spcBef>
                <a:spcPct val="0"/>
              </a:spcBef>
              <a:buClrTx/>
              <a:buSzPct val="125000"/>
              <a:defRPr/>
            </a:pPr>
            <a:r>
              <a:rPr lang="en-US" sz="2800" dirty="0" smtClean="0"/>
              <a:t>By whom?</a:t>
            </a:r>
          </a:p>
          <a:p>
            <a:pPr eaLnBrk="1" hangingPunct="1">
              <a:spcBef>
                <a:spcPct val="0"/>
              </a:spcBef>
              <a:buClrTx/>
              <a:buSzPct val="125000"/>
              <a:defRPr/>
            </a:pPr>
            <a:endParaRPr lang="en-US" sz="2800" dirty="0" smtClean="0"/>
          </a:p>
          <a:p>
            <a:pPr eaLnBrk="1" hangingPunct="1">
              <a:spcBef>
                <a:spcPct val="0"/>
              </a:spcBef>
              <a:buClrTx/>
              <a:buSzPct val="125000"/>
              <a:defRPr/>
            </a:pPr>
            <a:r>
              <a:rPr lang="en-US" sz="2800" dirty="0" smtClean="0"/>
              <a:t>What are targets for herbivore species and biomass for the future?</a:t>
            </a:r>
          </a:p>
        </p:txBody>
      </p:sp>
      <p:grpSp>
        <p:nvGrpSpPr>
          <p:cNvPr id="7" name="Group 6"/>
          <p:cNvGrpSpPr/>
          <p:nvPr/>
        </p:nvGrpSpPr>
        <p:grpSpPr>
          <a:xfrm>
            <a:off x="5791200" y="2362200"/>
            <a:ext cx="2743200" cy="3429000"/>
            <a:chOff x="5791200" y="1219200"/>
            <a:chExt cx="2743200" cy="3429000"/>
          </a:xfrm>
        </p:grpSpPr>
        <p:sp>
          <p:nvSpPr>
            <p:cNvPr id="8" name="Rectangle 1"/>
            <p:cNvSpPr>
              <a:spLocks noChangeArrowheads="1"/>
            </p:cNvSpPr>
            <p:nvPr/>
          </p:nvSpPr>
          <p:spPr bwMode="auto">
            <a:xfrm>
              <a:off x="5791200" y="1219200"/>
              <a:ext cx="2743200" cy="3429000"/>
            </a:xfrm>
            <a:prstGeom prst="rect">
              <a:avLst/>
            </a:prstGeom>
            <a:solidFill>
              <a:srgbClr val="A4D1F5"/>
            </a:solidFill>
            <a:ln w="76200" cmpd="sng">
              <a:solidFill>
                <a:schemeClr val="tx1"/>
              </a:solidFill>
              <a:round/>
              <a:headEnd/>
              <a:tailEnd/>
            </a:ln>
          </p:spPr>
          <p:txBody>
            <a:bodyPr/>
            <a:lstStyle/>
            <a:p>
              <a:endParaRPr lang="en-US">
                <a:solidFill>
                  <a:schemeClr val="accent1">
                    <a:lumMod val="20000"/>
                    <a:lumOff val="80000"/>
                  </a:schemeClr>
                </a:solidFill>
              </a:endParaRPr>
            </a:p>
          </p:txBody>
        </p:sp>
        <p:pic>
          <p:nvPicPr>
            <p:cNvPr id="9" name="Picture 2"/>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72200" y="1600200"/>
              <a:ext cx="19558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grpSp>
      <p:sp>
        <p:nvSpPr>
          <p:cNvPr id="10" name="Rectangle 2"/>
          <p:cNvSpPr>
            <a:spLocks/>
          </p:cNvSpPr>
          <p:nvPr/>
        </p:nvSpPr>
        <p:spPr bwMode="auto">
          <a:xfrm>
            <a:off x="381000" y="457200"/>
            <a:ext cx="85471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p>
            <a:pPr algn="ctr">
              <a:spcBef>
                <a:spcPts val="600"/>
              </a:spcBef>
              <a:defRPr/>
            </a:pPr>
            <a:r>
              <a:rPr lang="en-US" sz="3600" dirty="0" smtClean="0">
                <a:solidFill>
                  <a:srgbClr val="66CCFF"/>
                </a:solidFill>
                <a:latin typeface="Arial" charset="0"/>
                <a:ea typeface="ＭＳ Ｐゴシック" charset="0"/>
                <a:cs typeface="Arial" charset="0"/>
                <a:sym typeface="Arial" charset="0"/>
              </a:rPr>
              <a:t>Can we balance the budget?</a:t>
            </a:r>
          </a:p>
          <a:p>
            <a:pPr algn="ctr">
              <a:spcBef>
                <a:spcPts val="600"/>
              </a:spcBef>
              <a:defRPr/>
            </a:pPr>
            <a:r>
              <a:rPr lang="en-US" sz="2800" dirty="0">
                <a:solidFill>
                  <a:srgbClr val="E3EBF1"/>
                </a:solidFill>
                <a:ea typeface="ＭＳ Ｐゴシック" charset="0"/>
              </a:rPr>
              <a:t>Evaluation of the success of the </a:t>
            </a:r>
            <a:r>
              <a:rPr lang="en-US" sz="2800" dirty="0" err="1">
                <a:solidFill>
                  <a:srgbClr val="E3EBF1"/>
                </a:solidFill>
                <a:ea typeface="ＭＳ Ｐゴシック" charset="0"/>
              </a:rPr>
              <a:t>Kahekili</a:t>
            </a:r>
            <a:r>
              <a:rPr lang="en-US" sz="2800" dirty="0">
                <a:solidFill>
                  <a:srgbClr val="E3EBF1"/>
                </a:solidFill>
                <a:ea typeface="ＭＳ Ｐゴシック" charset="0"/>
              </a:rPr>
              <a:t> Herbivore Fisheries Management Area (KHFMA)</a:t>
            </a:r>
          </a:p>
          <a:p>
            <a:pPr algn="ctr">
              <a:spcBef>
                <a:spcPts val="600"/>
              </a:spcBef>
              <a:defRPr/>
            </a:pPr>
            <a:endParaRPr lang="en-US" sz="3600" dirty="0">
              <a:solidFill>
                <a:srgbClr val="66CCFF"/>
              </a:solidFill>
              <a:latin typeface="Arial" charset="0"/>
              <a:ea typeface="ＭＳ Ｐゴシック" charset="0"/>
              <a:cs typeface="Arial" charset="0"/>
              <a:sym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p:cNvSpPr>
          <p:nvPr/>
        </p:nvSpPr>
        <p:spPr bwMode="auto">
          <a:xfrm>
            <a:off x="381000" y="457200"/>
            <a:ext cx="85471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p>
            <a:pPr algn="ctr">
              <a:spcBef>
                <a:spcPts val="600"/>
              </a:spcBef>
              <a:defRPr/>
            </a:pPr>
            <a:r>
              <a:rPr lang="en-US" sz="3600" dirty="0" smtClean="0">
                <a:solidFill>
                  <a:srgbClr val="66CCFF"/>
                </a:solidFill>
                <a:latin typeface="Arial" charset="0"/>
                <a:ea typeface="ＭＳ Ｐゴシック" charset="0"/>
                <a:cs typeface="Arial" charset="0"/>
                <a:sym typeface="Arial" charset="0"/>
              </a:rPr>
              <a:t>Can we balance the budget?</a:t>
            </a:r>
            <a:endParaRPr lang="en-US" sz="3600" dirty="0">
              <a:solidFill>
                <a:srgbClr val="66CCFF"/>
              </a:solidFill>
              <a:latin typeface="Arial" charset="0"/>
              <a:ea typeface="ＭＳ Ｐゴシック" charset="0"/>
              <a:cs typeface="Arial" charset="0"/>
              <a:sym typeface="Arial" charset="0"/>
            </a:endParaRPr>
          </a:p>
        </p:txBody>
      </p:sp>
      <p:grpSp>
        <p:nvGrpSpPr>
          <p:cNvPr id="26626" name="Group 4"/>
          <p:cNvGrpSpPr>
            <a:grpSpLocks/>
          </p:cNvGrpSpPr>
          <p:nvPr/>
        </p:nvGrpSpPr>
        <p:grpSpPr bwMode="auto">
          <a:xfrm>
            <a:off x="0" y="2438400"/>
            <a:ext cx="5346700" cy="2146300"/>
            <a:chOff x="0" y="0"/>
            <a:chExt cx="3368" cy="1352"/>
          </a:xfrm>
        </p:grpSpPr>
        <p:pic>
          <p:nvPicPr>
            <p:cNvPr id="26637"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26639"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26627"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26635"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628"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dirty="0">
                <a:solidFill>
                  <a:schemeClr val="tx1"/>
                </a:solidFill>
                <a:latin typeface="Arial" charset="0"/>
                <a:ea typeface="ＭＳ Ｐゴシック" charset="0"/>
                <a:sym typeface="Arial" charset="0"/>
              </a:rPr>
              <a:t>Daily production</a:t>
            </a:r>
          </a:p>
        </p:txBody>
      </p:sp>
      <p:sp>
        <p:nvSpPr>
          <p:cNvPr id="26629"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6630"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6631"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26632"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20" name="TextBox 19"/>
          <p:cNvSpPr txBox="1"/>
          <p:nvPr/>
        </p:nvSpPr>
        <p:spPr>
          <a:xfrm>
            <a:off x="3962400" y="4724400"/>
            <a:ext cx="1981200" cy="523220"/>
          </a:xfrm>
          <a:prstGeom prst="rect">
            <a:avLst/>
          </a:prstGeom>
          <a:noFill/>
          <a:ln>
            <a:noFill/>
          </a:ln>
        </p:spPr>
        <p:txBody>
          <a:bodyPr wrap="square" rtlCol="0">
            <a:spAutoFit/>
          </a:bodyPr>
          <a:lstStyle/>
          <a:p>
            <a:r>
              <a:rPr lang="en-US" sz="2800" b="1" dirty="0" smtClean="0">
                <a:solidFill>
                  <a:srgbClr val="3366FF"/>
                </a:solidFill>
              </a:rPr>
              <a:t>&lt; / &gt; / =</a:t>
            </a:r>
            <a:endParaRPr lang="en-US" sz="2800" b="1" dirty="0">
              <a:solidFill>
                <a:srgbClr val="3366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3962400" y="4724400"/>
            <a:ext cx="1981200" cy="523220"/>
          </a:xfrm>
          <a:prstGeom prst="rect">
            <a:avLst/>
          </a:prstGeom>
          <a:noFill/>
          <a:ln>
            <a:noFill/>
          </a:ln>
        </p:spPr>
        <p:txBody>
          <a:bodyPr wrap="square" rtlCol="0">
            <a:spAutoFit/>
          </a:bodyPr>
          <a:lstStyle/>
          <a:p>
            <a:r>
              <a:rPr lang="en-US" sz="2800" b="1" dirty="0" smtClean="0">
                <a:solidFill>
                  <a:srgbClr val="3366FF"/>
                </a:solidFill>
              </a:rPr>
              <a:t>&lt; / &gt; / =</a:t>
            </a:r>
            <a:endParaRPr lang="en-US" sz="2800" b="1" dirty="0">
              <a:solidFill>
                <a:srgbClr val="3366FF"/>
              </a:solidFill>
            </a:endParaRPr>
          </a:p>
        </p:txBody>
      </p:sp>
      <p:grpSp>
        <p:nvGrpSpPr>
          <p:cNvPr id="30722" name="Group 4"/>
          <p:cNvGrpSpPr>
            <a:grpSpLocks/>
          </p:cNvGrpSpPr>
          <p:nvPr/>
        </p:nvGrpSpPr>
        <p:grpSpPr bwMode="auto">
          <a:xfrm>
            <a:off x="0" y="2438400"/>
            <a:ext cx="5346700" cy="2146300"/>
            <a:chOff x="0" y="0"/>
            <a:chExt cx="3368" cy="1352"/>
          </a:xfrm>
        </p:grpSpPr>
        <p:pic>
          <p:nvPicPr>
            <p:cNvPr id="30743"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30745"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30723"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30741"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2"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24"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30725"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0726"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0727"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30728"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0729" name="Rectangle 11"/>
          <p:cNvSpPr>
            <a:spLocks/>
          </p:cNvSpPr>
          <p:nvPr/>
        </p:nvSpPr>
        <p:spPr bwMode="auto">
          <a:xfrm>
            <a:off x="-76200" y="-25400"/>
            <a:ext cx="9283700" cy="6908800"/>
          </a:xfrm>
          <a:prstGeom prst="rect">
            <a:avLst/>
          </a:prstGeom>
          <a:solidFill>
            <a:srgbClr val="191919">
              <a:alpha val="84705"/>
            </a:srgbClr>
          </a:solidFill>
          <a:ln w="9525">
            <a:solidFill>
              <a:schemeClr val="tx1"/>
            </a:solidFill>
            <a:round/>
            <a:headEnd/>
            <a:tailEnd/>
          </a:ln>
        </p:spPr>
        <p:txBody>
          <a:bodyPr lIns="0" tIns="0" rIns="0" bIns="0"/>
          <a:lstStyle/>
          <a:p>
            <a:pPr algn="ctr">
              <a:spcBef>
                <a:spcPts val="600"/>
              </a:spcBef>
              <a:defRPr/>
            </a:pPr>
            <a:endParaRPr lang="en-US" sz="3600" dirty="0">
              <a:solidFill>
                <a:srgbClr val="66CCFF"/>
              </a:solidFill>
              <a:latin typeface="Arial" charset="0"/>
              <a:ea typeface="ＭＳ Ｐゴシック" charset="0"/>
              <a:cs typeface="Arial" charset="0"/>
              <a:sym typeface="Arial" charset="0"/>
            </a:endParaRPr>
          </a:p>
        </p:txBody>
      </p:sp>
      <p:grpSp>
        <p:nvGrpSpPr>
          <p:cNvPr id="30730" name="Group 1"/>
          <p:cNvGrpSpPr>
            <a:grpSpLocks/>
          </p:cNvGrpSpPr>
          <p:nvPr/>
        </p:nvGrpSpPr>
        <p:grpSpPr bwMode="auto">
          <a:xfrm>
            <a:off x="0" y="2438400"/>
            <a:ext cx="5410200" cy="2722563"/>
            <a:chOff x="12342" y="2438400"/>
            <a:chExt cx="5410200" cy="2722563"/>
          </a:xfrm>
        </p:grpSpPr>
        <p:grpSp>
          <p:nvGrpSpPr>
            <p:cNvPr id="30731" name="Group 4"/>
            <p:cNvGrpSpPr>
              <a:grpSpLocks/>
            </p:cNvGrpSpPr>
            <p:nvPr/>
          </p:nvGrpSpPr>
          <p:grpSpPr bwMode="auto">
            <a:xfrm>
              <a:off x="12342" y="2438400"/>
              <a:ext cx="5346700" cy="2146300"/>
              <a:chOff x="0" y="0"/>
              <a:chExt cx="3368" cy="1352"/>
            </a:xfrm>
          </p:grpSpPr>
          <p:pic>
            <p:nvPicPr>
              <p:cNvPr id="30734"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30736"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sp>
          <p:nvSpPr>
            <p:cNvPr id="30732" name="Rectangle 15"/>
            <p:cNvSpPr>
              <a:spLocks/>
            </p:cNvSpPr>
            <p:nvPr/>
          </p:nvSpPr>
          <p:spPr bwMode="auto">
            <a:xfrm>
              <a:off x="1534755"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30733" name="Freeform 16"/>
            <p:cNvSpPr>
              <a:spLocks/>
            </p:cNvSpPr>
            <p:nvPr/>
          </p:nvSpPr>
          <p:spPr bwMode="auto">
            <a:xfrm rot="5400000">
              <a:off x="2469792"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29"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2801331646"/>
              </p:ext>
            </p:extLst>
          </p:nvPr>
        </p:nvGraphicFramePr>
        <p:xfrm>
          <a:off x="0" y="914400"/>
          <a:ext cx="894715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bwMode="auto">
          <a:xfrm>
            <a:off x="609600" y="1524000"/>
            <a:ext cx="304800" cy="4343400"/>
          </a:xfrm>
          <a:prstGeom prst="rect">
            <a:avLst/>
          </a:prstGeom>
          <a:noFill/>
          <a:ln w="57150" cap="flat" cmpd="sng" algn="ctr">
            <a:solidFill>
              <a:srgbClr val="FF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pic>
        <p:nvPicPr>
          <p:cNvPr id="6" name="Picture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67400" y="457200"/>
            <a:ext cx="2743200" cy="269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
        <p:nvSpPr>
          <p:cNvPr id="5" name="Rectangle 4"/>
          <p:cNvSpPr/>
          <p:nvPr/>
        </p:nvSpPr>
        <p:spPr>
          <a:xfrm>
            <a:off x="228600" y="228600"/>
            <a:ext cx="4114800" cy="461665"/>
          </a:xfrm>
          <a:prstGeom prst="rect">
            <a:avLst/>
          </a:prstGeom>
          <a:noFill/>
          <a:ln>
            <a:solidFill>
              <a:srgbClr val="000000"/>
            </a:solidFill>
          </a:ln>
        </p:spPr>
        <p:txBody>
          <a:bodyPr wrap="square">
            <a:spAutoFit/>
          </a:bodyPr>
          <a:lstStyle/>
          <a:p>
            <a:r>
              <a:rPr lang="en-US" dirty="0" smtClean="0"/>
              <a:t>Benthic composition</a:t>
            </a:r>
          </a:p>
        </p:txBody>
      </p:sp>
      <p:sp>
        <p:nvSpPr>
          <p:cNvPr id="9" name="Rectangle 8"/>
          <p:cNvSpPr/>
          <p:nvPr/>
        </p:nvSpPr>
        <p:spPr bwMode="auto">
          <a:xfrm>
            <a:off x="2895600" y="3886200"/>
            <a:ext cx="990600" cy="1981200"/>
          </a:xfrm>
          <a:prstGeom prst="rect">
            <a:avLst/>
          </a:prstGeom>
          <a:noFill/>
          <a:ln w="57150" cap="flat" cmpd="sng" algn="ctr">
            <a:solidFill>
              <a:srgbClr val="008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
        <p:nvSpPr>
          <p:cNvPr id="10" name="Rectangle 9"/>
          <p:cNvSpPr/>
          <p:nvPr/>
        </p:nvSpPr>
        <p:spPr bwMode="auto">
          <a:xfrm>
            <a:off x="4267200" y="3886200"/>
            <a:ext cx="304800" cy="1981200"/>
          </a:xfrm>
          <a:prstGeom prst="rect">
            <a:avLst/>
          </a:prstGeom>
          <a:noFill/>
          <a:ln w="57150" cap="flat" cmpd="sng" algn="ctr">
            <a:solidFill>
              <a:srgbClr val="008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
        <p:nvSpPr>
          <p:cNvPr id="11" name="Rectangle 10"/>
          <p:cNvSpPr/>
          <p:nvPr/>
        </p:nvSpPr>
        <p:spPr bwMode="auto">
          <a:xfrm>
            <a:off x="4876800" y="3886200"/>
            <a:ext cx="533400" cy="1981200"/>
          </a:xfrm>
          <a:prstGeom prst="rect">
            <a:avLst/>
          </a:prstGeom>
          <a:noFill/>
          <a:ln w="57150" cap="flat" cmpd="sng" algn="ctr">
            <a:solidFill>
              <a:srgbClr val="008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
        <p:nvSpPr>
          <p:cNvPr id="12" name="Rectangle 11"/>
          <p:cNvSpPr/>
          <p:nvPr/>
        </p:nvSpPr>
        <p:spPr bwMode="auto">
          <a:xfrm>
            <a:off x="6248400" y="3886200"/>
            <a:ext cx="381000" cy="1981200"/>
          </a:xfrm>
          <a:prstGeom prst="rect">
            <a:avLst/>
          </a:prstGeom>
          <a:noFill/>
          <a:ln w="57150" cap="flat" cmpd="sng" algn="ctr">
            <a:solidFill>
              <a:srgbClr val="008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
        <p:nvSpPr>
          <p:cNvPr id="13" name="Rectangle 12"/>
          <p:cNvSpPr/>
          <p:nvPr/>
        </p:nvSpPr>
        <p:spPr bwMode="auto">
          <a:xfrm>
            <a:off x="7620000" y="3886200"/>
            <a:ext cx="381000" cy="1981200"/>
          </a:xfrm>
          <a:prstGeom prst="rect">
            <a:avLst/>
          </a:prstGeom>
          <a:noFill/>
          <a:ln w="57150" cap="flat" cmpd="sng" algn="ctr">
            <a:solidFill>
              <a:srgbClr val="008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Tree>
    <p:extLst>
      <p:ext uri="{BB962C8B-B14F-4D97-AF65-F5344CB8AC3E}">
        <p14:creationId xmlns:p14="http://schemas.microsoft.com/office/powerpoint/2010/main" val="2718546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514600" y="3810000"/>
            <a:ext cx="2368870" cy="235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pic>
        <p:nvPicPr>
          <p:cNvPr id="6" name="Picture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14600" y="1219200"/>
            <a:ext cx="240438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pic>
        <p:nvPicPr>
          <p:cNvPr id="7"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200400" y="1752600"/>
            <a:ext cx="2494385" cy="136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
        <p:nvSpPr>
          <p:cNvPr id="10" name="Rectangle 9"/>
          <p:cNvSpPr/>
          <p:nvPr/>
        </p:nvSpPr>
        <p:spPr>
          <a:xfrm>
            <a:off x="2286000" y="228600"/>
            <a:ext cx="3048000" cy="830997"/>
          </a:xfrm>
          <a:prstGeom prst="rect">
            <a:avLst/>
          </a:prstGeom>
          <a:noFill/>
          <a:ln>
            <a:noFill/>
          </a:ln>
        </p:spPr>
        <p:txBody>
          <a:bodyPr wrap="square">
            <a:spAutoFit/>
          </a:bodyPr>
          <a:lstStyle/>
          <a:p>
            <a:pPr algn="ctr"/>
            <a:r>
              <a:rPr lang="en-US" dirty="0" smtClean="0"/>
              <a:t>Standing stock biomass</a:t>
            </a:r>
          </a:p>
        </p:txBody>
      </p:sp>
      <p:sp>
        <p:nvSpPr>
          <p:cNvPr id="8" name="Rectangle 7"/>
          <p:cNvSpPr/>
          <p:nvPr/>
        </p:nvSpPr>
        <p:spPr>
          <a:xfrm>
            <a:off x="6324600" y="228600"/>
            <a:ext cx="3048000" cy="461665"/>
          </a:xfrm>
          <a:prstGeom prst="rect">
            <a:avLst/>
          </a:prstGeom>
          <a:noFill/>
          <a:ln>
            <a:noFill/>
          </a:ln>
        </p:spPr>
        <p:txBody>
          <a:bodyPr wrap="square">
            <a:spAutoFit/>
          </a:bodyPr>
          <a:lstStyle/>
          <a:p>
            <a:r>
              <a:rPr lang="en-US" dirty="0" smtClean="0"/>
              <a:t>Algal growth</a:t>
            </a:r>
          </a:p>
        </p:txBody>
      </p:sp>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72200" y="3810000"/>
            <a:ext cx="2368250" cy="2362200"/>
          </a:xfrm>
          <a:prstGeom prst="rect">
            <a:avLst/>
          </a:prstGeom>
        </p:spPr>
      </p:pic>
      <p:pic>
        <p:nvPicPr>
          <p:cNvPr id="11" name="Picture 1"/>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172200" y="1219200"/>
            <a:ext cx="2362199" cy="231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
        <p:nvSpPr>
          <p:cNvPr id="12" name="Rectangle 11"/>
          <p:cNvSpPr/>
          <p:nvPr/>
        </p:nvSpPr>
        <p:spPr>
          <a:xfrm>
            <a:off x="304800" y="2362200"/>
            <a:ext cx="1981200" cy="461665"/>
          </a:xfrm>
          <a:prstGeom prst="rect">
            <a:avLst/>
          </a:prstGeom>
          <a:noFill/>
          <a:ln>
            <a:noFill/>
          </a:ln>
        </p:spPr>
        <p:txBody>
          <a:bodyPr wrap="square">
            <a:spAutoFit/>
          </a:bodyPr>
          <a:lstStyle/>
          <a:p>
            <a:r>
              <a:rPr lang="en-US" dirty="0" smtClean="0"/>
              <a:t>macroalgae</a:t>
            </a:r>
          </a:p>
        </p:txBody>
      </p:sp>
      <p:sp>
        <p:nvSpPr>
          <p:cNvPr id="13" name="Rectangle 12"/>
          <p:cNvSpPr/>
          <p:nvPr/>
        </p:nvSpPr>
        <p:spPr>
          <a:xfrm>
            <a:off x="304800" y="4724400"/>
            <a:ext cx="1981200" cy="461665"/>
          </a:xfrm>
          <a:prstGeom prst="rect">
            <a:avLst/>
          </a:prstGeom>
          <a:noFill/>
          <a:ln>
            <a:noFill/>
          </a:ln>
        </p:spPr>
        <p:txBody>
          <a:bodyPr wrap="square">
            <a:spAutoFit/>
          </a:bodyPr>
          <a:lstStyle/>
          <a:p>
            <a:r>
              <a:rPr lang="en-US" dirty="0" smtClean="0"/>
              <a:t>turf</a:t>
            </a:r>
          </a:p>
        </p:txBody>
      </p:sp>
    </p:spTree>
    <p:extLst>
      <p:ext uri="{BB962C8B-B14F-4D97-AF65-F5344CB8AC3E}">
        <p14:creationId xmlns:p14="http://schemas.microsoft.com/office/powerpoint/2010/main" val="266545526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3962400" y="4724400"/>
            <a:ext cx="1981200" cy="523220"/>
          </a:xfrm>
          <a:prstGeom prst="rect">
            <a:avLst/>
          </a:prstGeom>
          <a:noFill/>
          <a:ln>
            <a:noFill/>
          </a:ln>
        </p:spPr>
        <p:txBody>
          <a:bodyPr wrap="square" rtlCol="0">
            <a:spAutoFit/>
          </a:bodyPr>
          <a:lstStyle/>
          <a:p>
            <a:r>
              <a:rPr lang="en-US" sz="2800" b="1" dirty="0" smtClean="0">
                <a:solidFill>
                  <a:srgbClr val="3366FF"/>
                </a:solidFill>
              </a:rPr>
              <a:t>&lt; / &gt; / =</a:t>
            </a:r>
            <a:endParaRPr lang="en-US" sz="2800" b="1" dirty="0">
              <a:solidFill>
                <a:srgbClr val="3366FF"/>
              </a:solidFill>
            </a:endParaRPr>
          </a:p>
        </p:txBody>
      </p:sp>
      <p:grpSp>
        <p:nvGrpSpPr>
          <p:cNvPr id="30722" name="Group 4"/>
          <p:cNvGrpSpPr>
            <a:grpSpLocks/>
          </p:cNvGrpSpPr>
          <p:nvPr/>
        </p:nvGrpSpPr>
        <p:grpSpPr bwMode="auto">
          <a:xfrm>
            <a:off x="0" y="2438400"/>
            <a:ext cx="5346700" cy="2146300"/>
            <a:chOff x="0" y="0"/>
            <a:chExt cx="3368" cy="1352"/>
          </a:xfrm>
        </p:grpSpPr>
        <p:pic>
          <p:nvPicPr>
            <p:cNvPr id="30743"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30745"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30723"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30741"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2"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24"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30725"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0726"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0727"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30728"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0729" name="Rectangle 11"/>
          <p:cNvSpPr>
            <a:spLocks/>
          </p:cNvSpPr>
          <p:nvPr/>
        </p:nvSpPr>
        <p:spPr bwMode="auto">
          <a:xfrm>
            <a:off x="-76200" y="-25400"/>
            <a:ext cx="9283700" cy="6908800"/>
          </a:xfrm>
          <a:prstGeom prst="rect">
            <a:avLst/>
          </a:prstGeom>
          <a:solidFill>
            <a:srgbClr val="191919">
              <a:alpha val="84705"/>
            </a:srgbClr>
          </a:solidFill>
          <a:ln w="9525">
            <a:solidFill>
              <a:schemeClr val="tx1"/>
            </a:solidFill>
            <a:round/>
            <a:headEnd/>
            <a:tailEnd/>
          </a:ln>
        </p:spPr>
        <p:txBody>
          <a:bodyPr lIns="0" tIns="0" rIns="0" bIns="0"/>
          <a:lstStyle/>
          <a:p>
            <a:endParaRPr lang="en-US" sz="1800"/>
          </a:p>
        </p:txBody>
      </p:sp>
      <p:grpSp>
        <p:nvGrpSpPr>
          <p:cNvPr id="30730" name="Group 1"/>
          <p:cNvGrpSpPr>
            <a:grpSpLocks/>
          </p:cNvGrpSpPr>
          <p:nvPr/>
        </p:nvGrpSpPr>
        <p:grpSpPr bwMode="auto">
          <a:xfrm>
            <a:off x="0" y="2438400"/>
            <a:ext cx="5410200" cy="2722563"/>
            <a:chOff x="12342" y="2438400"/>
            <a:chExt cx="5410200" cy="2722563"/>
          </a:xfrm>
        </p:grpSpPr>
        <p:grpSp>
          <p:nvGrpSpPr>
            <p:cNvPr id="30731" name="Group 4"/>
            <p:cNvGrpSpPr>
              <a:grpSpLocks/>
            </p:cNvGrpSpPr>
            <p:nvPr/>
          </p:nvGrpSpPr>
          <p:grpSpPr bwMode="auto">
            <a:xfrm>
              <a:off x="12342" y="2438400"/>
              <a:ext cx="5346700" cy="2146300"/>
              <a:chOff x="0" y="0"/>
              <a:chExt cx="3368" cy="1352"/>
            </a:xfrm>
          </p:grpSpPr>
          <p:pic>
            <p:nvPicPr>
              <p:cNvPr id="30734"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30736"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sp>
          <p:nvSpPr>
            <p:cNvPr id="30732" name="Rectangle 15"/>
            <p:cNvSpPr>
              <a:spLocks/>
            </p:cNvSpPr>
            <p:nvPr/>
          </p:nvSpPr>
          <p:spPr bwMode="auto">
            <a:xfrm>
              <a:off x="1534755"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30733" name="Freeform 16"/>
            <p:cNvSpPr>
              <a:spLocks/>
            </p:cNvSpPr>
            <p:nvPr/>
          </p:nvSpPr>
          <p:spPr bwMode="auto">
            <a:xfrm rot="5400000">
              <a:off x="2469792"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29"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5" name="Rectangle 34"/>
          <p:cNvSpPr/>
          <p:nvPr/>
        </p:nvSpPr>
        <p:spPr>
          <a:xfrm>
            <a:off x="1752600" y="990600"/>
            <a:ext cx="19050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24.36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13.31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endParaRPr lang="en-US" sz="2000" dirty="0">
              <a:solidFill>
                <a:schemeClr val="bg1"/>
              </a:solidFill>
            </a:endParaRPr>
          </a:p>
        </p:txBody>
      </p:sp>
      <p:sp>
        <p:nvSpPr>
          <p:cNvPr id="36" name="Rectangle 35"/>
          <p:cNvSpPr/>
          <p:nvPr/>
        </p:nvSpPr>
        <p:spPr>
          <a:xfrm>
            <a:off x="365760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a:solidFill>
                  <a:schemeClr val="bg1"/>
                </a:solidFill>
              </a:rPr>
              <a:t>3.77 g/m</a:t>
            </a:r>
            <a:r>
              <a:rPr lang="en-US" sz="2000" baseline="30000" dirty="0">
                <a:solidFill>
                  <a:schemeClr val="bg1"/>
                </a:solidFill>
              </a:rPr>
              <a:t>2</a:t>
            </a:r>
            <a:r>
              <a:rPr lang="en-US" sz="2000" dirty="0">
                <a:solidFill>
                  <a:schemeClr val="bg1"/>
                </a:solidFill>
              </a:rPr>
              <a:t>/</a:t>
            </a:r>
            <a:r>
              <a:rPr lang="en-US" sz="2000" dirty="0" smtClean="0">
                <a:solidFill>
                  <a:schemeClr val="bg1"/>
                </a:solidFill>
              </a:rPr>
              <a:t>d</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a:solidFill>
                  <a:srgbClr val="000000"/>
                </a:solidFill>
              </a:rPr>
              <a:t>.14 g/g/</a:t>
            </a:r>
            <a:r>
              <a:rPr lang="en-US" sz="2000" dirty="0" smtClean="0">
                <a:solidFill>
                  <a:srgbClr val="000000"/>
                </a:solidFill>
              </a:rPr>
              <a:t>d</a:t>
            </a:r>
            <a:endParaRPr lang="en-US" sz="2000" dirty="0">
              <a:solidFill>
                <a:schemeClr val="bg1"/>
              </a:solidFill>
            </a:endParaRPr>
          </a:p>
        </p:txBody>
      </p:sp>
      <p:sp>
        <p:nvSpPr>
          <p:cNvPr id="37" name="Rectangle 36"/>
          <p:cNvSpPr/>
          <p:nvPr/>
        </p:nvSpPr>
        <p:spPr>
          <a:xfrm>
            <a:off x="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45.57%</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4.72%</a:t>
            </a:r>
            <a:endParaRPr lang="en-US" sz="2000" dirty="0">
              <a:solidFill>
                <a:schemeClr val="bg1"/>
              </a:solidFill>
            </a:endParaRPr>
          </a:p>
        </p:txBody>
      </p:sp>
      <p:sp>
        <p:nvSpPr>
          <p:cNvPr id="38" name="Rectangle 37"/>
          <p:cNvSpPr/>
          <p:nvPr/>
        </p:nvSpPr>
        <p:spPr>
          <a:xfrm>
            <a:off x="1600200" y="5334000"/>
            <a:ext cx="20574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1.72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r>
              <a:rPr lang="en-US" sz="2000" dirty="0" smtClean="0">
                <a:solidFill>
                  <a:schemeClr val="bg1"/>
                </a:solidFill>
              </a:rPr>
              <a:t> /</a:t>
            </a:r>
            <a:r>
              <a:rPr lang="en-US" sz="2000" baseline="30000" dirty="0">
                <a:solidFill>
                  <a:schemeClr val="bg1"/>
                </a:solidFill>
              </a:rPr>
              <a:t> </a:t>
            </a:r>
            <a:r>
              <a:rPr lang="en-US" sz="2000" dirty="0" smtClean="0">
                <a:solidFill>
                  <a:schemeClr val="bg1"/>
                </a:solidFill>
              </a:rPr>
              <a:t>d</a:t>
            </a:r>
          </a:p>
          <a:p>
            <a:r>
              <a:rPr lang="en-US" sz="2000" dirty="0" smtClean="0">
                <a:solidFill>
                  <a:schemeClr val="bg1"/>
                </a:solidFill>
              </a:rPr>
              <a:t>Macro</a:t>
            </a:r>
            <a:r>
              <a:rPr lang="en-US" sz="2000" dirty="0">
                <a:solidFill>
                  <a:schemeClr val="bg1"/>
                </a:solidFill>
              </a:rPr>
              <a:t>:  </a:t>
            </a:r>
            <a:endParaRPr lang="en-US" sz="2000" dirty="0" smtClean="0">
              <a:solidFill>
                <a:schemeClr val="bg1"/>
              </a:solidFill>
            </a:endParaRPr>
          </a:p>
          <a:p>
            <a:r>
              <a:rPr lang="en-US" sz="2000" dirty="0" smtClean="0">
                <a:solidFill>
                  <a:schemeClr val="bg1"/>
                </a:solidFill>
              </a:rPr>
              <a:t>1.89 </a:t>
            </a:r>
            <a:r>
              <a:rPr lang="en-US" sz="2000" dirty="0">
                <a:solidFill>
                  <a:schemeClr val="bg1"/>
                </a:solidFill>
              </a:rPr>
              <a:t>g / m</a:t>
            </a:r>
            <a:r>
              <a:rPr lang="en-US" sz="2000" baseline="30000" dirty="0">
                <a:solidFill>
                  <a:schemeClr val="bg1"/>
                </a:solidFill>
              </a:rPr>
              <a:t>2</a:t>
            </a:r>
            <a:r>
              <a:rPr lang="en-US" sz="2000" dirty="0">
                <a:solidFill>
                  <a:schemeClr val="bg1"/>
                </a:solidFill>
              </a:rPr>
              <a:t> /</a:t>
            </a:r>
            <a:r>
              <a:rPr lang="en-US" sz="2000" baseline="30000" dirty="0">
                <a:solidFill>
                  <a:schemeClr val="bg1"/>
                </a:solidFill>
              </a:rPr>
              <a:t> </a:t>
            </a:r>
            <a:r>
              <a:rPr lang="en-US" sz="2000" dirty="0">
                <a:solidFill>
                  <a:schemeClr val="bg1"/>
                </a:solidFill>
              </a:rPr>
              <a:t>d</a:t>
            </a:r>
          </a:p>
        </p:txBody>
      </p:sp>
    </p:spTree>
    <p:extLst>
      <p:ext uri="{BB962C8B-B14F-4D97-AF65-F5344CB8AC3E}">
        <p14:creationId xmlns:p14="http://schemas.microsoft.com/office/powerpoint/2010/main" val="413712175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3962400" y="4724400"/>
            <a:ext cx="1981200" cy="523220"/>
          </a:xfrm>
          <a:prstGeom prst="rect">
            <a:avLst/>
          </a:prstGeom>
          <a:noFill/>
          <a:ln>
            <a:noFill/>
          </a:ln>
        </p:spPr>
        <p:txBody>
          <a:bodyPr wrap="square" rtlCol="0">
            <a:spAutoFit/>
          </a:bodyPr>
          <a:lstStyle/>
          <a:p>
            <a:r>
              <a:rPr lang="en-US" sz="2800" b="1" dirty="0" smtClean="0">
                <a:solidFill>
                  <a:srgbClr val="3366FF"/>
                </a:solidFill>
              </a:rPr>
              <a:t>&lt; / &gt; / =</a:t>
            </a:r>
            <a:endParaRPr lang="en-US" sz="2800" b="1" dirty="0">
              <a:solidFill>
                <a:srgbClr val="3366FF"/>
              </a:solidFill>
            </a:endParaRPr>
          </a:p>
        </p:txBody>
      </p:sp>
      <p:sp>
        <p:nvSpPr>
          <p:cNvPr id="27" name="Rectangle 26"/>
          <p:cNvSpPr/>
          <p:nvPr/>
        </p:nvSpPr>
        <p:spPr>
          <a:xfrm>
            <a:off x="1752600" y="990600"/>
            <a:ext cx="19050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24.36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13.31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endParaRPr lang="en-US" sz="2000" dirty="0">
              <a:solidFill>
                <a:schemeClr val="bg1"/>
              </a:solidFill>
            </a:endParaRPr>
          </a:p>
        </p:txBody>
      </p:sp>
      <p:sp>
        <p:nvSpPr>
          <p:cNvPr id="28" name="Rectangle 27"/>
          <p:cNvSpPr/>
          <p:nvPr/>
        </p:nvSpPr>
        <p:spPr>
          <a:xfrm>
            <a:off x="365760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a:solidFill>
                  <a:schemeClr val="bg1"/>
                </a:solidFill>
              </a:rPr>
              <a:t>3.77 g/m</a:t>
            </a:r>
            <a:r>
              <a:rPr lang="en-US" sz="2000" baseline="30000" dirty="0">
                <a:solidFill>
                  <a:schemeClr val="bg1"/>
                </a:solidFill>
              </a:rPr>
              <a:t>2</a:t>
            </a:r>
            <a:r>
              <a:rPr lang="en-US" sz="2000" dirty="0">
                <a:solidFill>
                  <a:schemeClr val="bg1"/>
                </a:solidFill>
              </a:rPr>
              <a:t>/</a:t>
            </a:r>
            <a:r>
              <a:rPr lang="en-US" sz="2000" dirty="0" smtClean="0">
                <a:solidFill>
                  <a:schemeClr val="bg1"/>
                </a:solidFill>
              </a:rPr>
              <a:t>d</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a:solidFill>
                  <a:srgbClr val="000000"/>
                </a:solidFill>
              </a:rPr>
              <a:t>.14 g/g/</a:t>
            </a:r>
            <a:r>
              <a:rPr lang="en-US" sz="2000" dirty="0" smtClean="0">
                <a:solidFill>
                  <a:srgbClr val="000000"/>
                </a:solidFill>
              </a:rPr>
              <a:t>d</a:t>
            </a:r>
            <a:endParaRPr lang="en-US" sz="2000" dirty="0">
              <a:solidFill>
                <a:schemeClr val="bg1"/>
              </a:solidFill>
            </a:endParaRPr>
          </a:p>
        </p:txBody>
      </p:sp>
      <p:sp>
        <p:nvSpPr>
          <p:cNvPr id="31" name="Rectangle 30"/>
          <p:cNvSpPr/>
          <p:nvPr/>
        </p:nvSpPr>
        <p:spPr>
          <a:xfrm>
            <a:off x="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45.57%</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4.72%</a:t>
            </a:r>
            <a:endParaRPr lang="en-US" sz="2000" dirty="0">
              <a:solidFill>
                <a:schemeClr val="bg1"/>
              </a:solidFill>
            </a:endParaRPr>
          </a:p>
        </p:txBody>
      </p:sp>
      <p:sp>
        <p:nvSpPr>
          <p:cNvPr id="32" name="Rectangle 31"/>
          <p:cNvSpPr/>
          <p:nvPr/>
        </p:nvSpPr>
        <p:spPr>
          <a:xfrm>
            <a:off x="1600200" y="5334000"/>
            <a:ext cx="20574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1.72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r>
              <a:rPr lang="en-US" sz="2000" dirty="0" smtClean="0">
                <a:solidFill>
                  <a:schemeClr val="bg1"/>
                </a:solidFill>
              </a:rPr>
              <a:t> /</a:t>
            </a:r>
            <a:r>
              <a:rPr lang="en-US" sz="2000" baseline="30000" dirty="0">
                <a:solidFill>
                  <a:schemeClr val="bg1"/>
                </a:solidFill>
              </a:rPr>
              <a:t> </a:t>
            </a:r>
            <a:r>
              <a:rPr lang="en-US" sz="2000" dirty="0" smtClean="0">
                <a:solidFill>
                  <a:schemeClr val="bg1"/>
                </a:solidFill>
              </a:rPr>
              <a:t>d</a:t>
            </a:r>
          </a:p>
          <a:p>
            <a:r>
              <a:rPr lang="en-US" sz="2000" dirty="0" smtClean="0">
                <a:solidFill>
                  <a:schemeClr val="bg1"/>
                </a:solidFill>
              </a:rPr>
              <a:t>Macro</a:t>
            </a:r>
            <a:r>
              <a:rPr lang="en-US" sz="2000" dirty="0">
                <a:solidFill>
                  <a:schemeClr val="bg1"/>
                </a:solidFill>
              </a:rPr>
              <a:t>:  </a:t>
            </a:r>
            <a:endParaRPr lang="en-US" sz="2000" dirty="0" smtClean="0">
              <a:solidFill>
                <a:schemeClr val="bg1"/>
              </a:solidFill>
            </a:endParaRPr>
          </a:p>
          <a:p>
            <a:r>
              <a:rPr lang="en-US" sz="2000" dirty="0" smtClean="0">
                <a:solidFill>
                  <a:schemeClr val="bg1"/>
                </a:solidFill>
              </a:rPr>
              <a:t>1.89 </a:t>
            </a:r>
            <a:r>
              <a:rPr lang="en-US" sz="2000" dirty="0">
                <a:solidFill>
                  <a:schemeClr val="bg1"/>
                </a:solidFill>
              </a:rPr>
              <a:t>g / m</a:t>
            </a:r>
            <a:r>
              <a:rPr lang="en-US" sz="2000" baseline="30000" dirty="0">
                <a:solidFill>
                  <a:schemeClr val="bg1"/>
                </a:solidFill>
              </a:rPr>
              <a:t>2</a:t>
            </a:r>
            <a:r>
              <a:rPr lang="en-US" sz="2000" dirty="0">
                <a:solidFill>
                  <a:schemeClr val="bg1"/>
                </a:solidFill>
              </a:rPr>
              <a:t> /</a:t>
            </a:r>
            <a:r>
              <a:rPr lang="en-US" sz="2000" baseline="30000" dirty="0">
                <a:solidFill>
                  <a:schemeClr val="bg1"/>
                </a:solidFill>
              </a:rPr>
              <a:t> </a:t>
            </a:r>
            <a:r>
              <a:rPr lang="en-US" sz="2000" dirty="0">
                <a:solidFill>
                  <a:schemeClr val="bg1"/>
                </a:solidFill>
              </a:rPr>
              <a:t>d</a:t>
            </a:r>
          </a:p>
        </p:txBody>
      </p:sp>
      <p:grpSp>
        <p:nvGrpSpPr>
          <p:cNvPr id="32770" name="Group 4"/>
          <p:cNvGrpSpPr>
            <a:grpSpLocks/>
          </p:cNvGrpSpPr>
          <p:nvPr/>
        </p:nvGrpSpPr>
        <p:grpSpPr bwMode="auto">
          <a:xfrm>
            <a:off x="0" y="2438400"/>
            <a:ext cx="5346700" cy="2146300"/>
            <a:chOff x="0" y="0"/>
            <a:chExt cx="3368" cy="1352"/>
          </a:xfrm>
        </p:grpSpPr>
        <p:pic>
          <p:nvPicPr>
            <p:cNvPr id="32790"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32792"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32771"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32788"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9"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72"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32773"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2774"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2775"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32776"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2777" name="Rectangle 11"/>
          <p:cNvSpPr>
            <a:spLocks/>
          </p:cNvSpPr>
          <p:nvPr/>
        </p:nvSpPr>
        <p:spPr bwMode="auto">
          <a:xfrm>
            <a:off x="-76200" y="-9525"/>
            <a:ext cx="9283700" cy="6908800"/>
          </a:xfrm>
          <a:prstGeom prst="rect">
            <a:avLst/>
          </a:prstGeom>
          <a:solidFill>
            <a:srgbClr val="191919">
              <a:alpha val="84705"/>
            </a:srgbClr>
          </a:solidFill>
          <a:ln w="9525">
            <a:solidFill>
              <a:schemeClr val="tx1"/>
            </a:solidFill>
            <a:round/>
            <a:headEnd/>
            <a:tailEnd/>
          </a:ln>
        </p:spPr>
        <p:txBody>
          <a:bodyPr lIns="0" tIns="0" rIns="0" bIns="0"/>
          <a:lstStyle/>
          <a:p>
            <a:endParaRPr lang="en-US" sz="1800"/>
          </a:p>
        </p:txBody>
      </p:sp>
      <p:grpSp>
        <p:nvGrpSpPr>
          <p:cNvPr id="32778" name="Group 1"/>
          <p:cNvGrpSpPr>
            <a:grpSpLocks/>
          </p:cNvGrpSpPr>
          <p:nvPr/>
        </p:nvGrpSpPr>
        <p:grpSpPr bwMode="auto">
          <a:xfrm>
            <a:off x="5486400" y="2438400"/>
            <a:ext cx="3670300" cy="2727325"/>
            <a:chOff x="5511227" y="2438400"/>
            <a:chExt cx="3670300" cy="2727325"/>
          </a:xfrm>
        </p:grpSpPr>
        <p:grpSp>
          <p:nvGrpSpPr>
            <p:cNvPr id="32779" name="Group 10"/>
            <p:cNvGrpSpPr>
              <a:grpSpLocks/>
            </p:cNvGrpSpPr>
            <p:nvPr/>
          </p:nvGrpSpPr>
          <p:grpSpPr bwMode="auto">
            <a:xfrm>
              <a:off x="5511227" y="2438400"/>
              <a:ext cx="3670300" cy="2144713"/>
              <a:chOff x="0" y="0"/>
              <a:chExt cx="2311" cy="1351"/>
            </a:xfrm>
          </p:grpSpPr>
          <p:sp>
            <p:nvSpPr>
              <p:cNvPr id="29"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30"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32784"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5"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80" name="Freeform 17"/>
            <p:cNvSpPr>
              <a:spLocks/>
            </p:cNvSpPr>
            <p:nvPr/>
          </p:nvSpPr>
          <p:spPr bwMode="auto">
            <a:xfrm rot="5400000">
              <a:off x="7111427"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2781" name="Rectangle 18"/>
            <p:cNvSpPr>
              <a:spLocks/>
            </p:cNvSpPr>
            <p:nvPr/>
          </p:nvSpPr>
          <p:spPr bwMode="auto">
            <a:xfrm>
              <a:off x="6195440"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 y="34925"/>
            <a:ext cx="4114800" cy="461665"/>
          </a:xfrm>
          <a:prstGeom prst="rect">
            <a:avLst/>
          </a:prstGeom>
          <a:noFill/>
          <a:ln>
            <a:solidFill>
              <a:srgbClr val="000000"/>
            </a:solidFill>
          </a:ln>
        </p:spPr>
        <p:txBody>
          <a:bodyPr wrap="square">
            <a:spAutoFit/>
          </a:bodyPr>
          <a:lstStyle/>
          <a:p>
            <a:r>
              <a:rPr lang="en-US" dirty="0" smtClean="0"/>
              <a:t>Fish biomass</a:t>
            </a:r>
          </a:p>
        </p:txBody>
      </p:sp>
      <p:pic>
        <p:nvPicPr>
          <p:cNvPr id="9" name="Picture 8" descr="herbivores_m2_070712b.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00" y="685800"/>
            <a:ext cx="8616169" cy="5943600"/>
          </a:xfrm>
          <a:prstGeom prst="rect">
            <a:avLst/>
          </a:prstGeom>
        </p:spPr>
      </p:pic>
    </p:spTree>
    <p:extLst>
      <p:ext uri="{BB962C8B-B14F-4D97-AF65-F5344CB8AC3E}">
        <p14:creationId xmlns:p14="http://schemas.microsoft.com/office/powerpoint/2010/main" val="151486334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emoved_m2_day.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00" y="685800"/>
            <a:ext cx="8610600" cy="5947950"/>
          </a:xfrm>
          <a:prstGeom prst="rect">
            <a:avLst/>
          </a:prstGeom>
        </p:spPr>
      </p:pic>
      <p:sp>
        <p:nvSpPr>
          <p:cNvPr id="7" name="Rectangle 6"/>
          <p:cNvSpPr/>
          <p:nvPr/>
        </p:nvSpPr>
        <p:spPr>
          <a:xfrm>
            <a:off x="228600" y="34925"/>
            <a:ext cx="4114800" cy="461665"/>
          </a:xfrm>
          <a:prstGeom prst="rect">
            <a:avLst/>
          </a:prstGeom>
          <a:noFill/>
          <a:ln>
            <a:solidFill>
              <a:srgbClr val="000000"/>
            </a:solidFill>
          </a:ln>
        </p:spPr>
        <p:txBody>
          <a:bodyPr wrap="square">
            <a:spAutoFit/>
          </a:bodyPr>
          <a:lstStyle/>
          <a:p>
            <a:r>
              <a:rPr lang="en-US" dirty="0" smtClean="0"/>
              <a:t>Fish consumption</a:t>
            </a:r>
          </a:p>
        </p:txBody>
      </p:sp>
      <p:grpSp>
        <p:nvGrpSpPr>
          <p:cNvPr id="10" name="Group 9"/>
          <p:cNvGrpSpPr/>
          <p:nvPr/>
        </p:nvGrpSpPr>
        <p:grpSpPr>
          <a:xfrm>
            <a:off x="4343400" y="1219200"/>
            <a:ext cx="2209800" cy="2443126"/>
            <a:chOff x="2743200" y="990600"/>
            <a:chExt cx="2209800" cy="2443126"/>
          </a:xfrm>
        </p:grpSpPr>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43200" y="990600"/>
              <a:ext cx="2163594" cy="2443126"/>
            </a:xfrm>
            <a:prstGeom prst="rect">
              <a:avLst/>
            </a:prstGeom>
            <a:ln>
              <a:solidFill>
                <a:schemeClr val="tx1">
                  <a:lumMod val="50000"/>
                </a:schemeClr>
              </a:solidFill>
            </a:ln>
          </p:spPr>
        </p:pic>
        <p:sp>
          <p:nvSpPr>
            <p:cNvPr id="4" name="TextBox 3"/>
            <p:cNvSpPr txBox="1"/>
            <p:nvPr/>
          </p:nvSpPr>
          <p:spPr>
            <a:xfrm>
              <a:off x="3657600" y="3200400"/>
              <a:ext cx="1295400" cy="230832"/>
            </a:xfrm>
            <a:prstGeom prst="rect">
              <a:avLst/>
            </a:prstGeom>
            <a:noFill/>
          </p:spPr>
          <p:txBody>
            <a:bodyPr wrap="square" rtlCol="0">
              <a:spAutoFit/>
            </a:bodyPr>
            <a:lstStyle/>
            <a:p>
              <a:r>
                <a:rPr lang="en-US" sz="900" dirty="0" smtClean="0"/>
                <a:t>Photo: Don McLeish</a:t>
              </a:r>
              <a:endParaRPr lang="en-US" sz="900" dirty="0"/>
            </a:p>
          </p:txBody>
        </p:sp>
      </p:grpSp>
      <p:sp>
        <p:nvSpPr>
          <p:cNvPr id="11" name="Rectangle 10"/>
          <p:cNvSpPr/>
          <p:nvPr/>
        </p:nvSpPr>
        <p:spPr bwMode="auto">
          <a:xfrm>
            <a:off x="6781800" y="3124200"/>
            <a:ext cx="1295400" cy="457200"/>
          </a:xfrm>
          <a:prstGeom prst="rect">
            <a:avLst/>
          </a:prstGeom>
          <a:noFill/>
          <a:ln w="57150" cap="flat" cmpd="sng" algn="ctr">
            <a:solidFill>
              <a:srgbClr val="FF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
        <p:nvSpPr>
          <p:cNvPr id="12" name="Rectangle 11"/>
          <p:cNvSpPr/>
          <p:nvPr/>
        </p:nvSpPr>
        <p:spPr bwMode="auto">
          <a:xfrm>
            <a:off x="5410200" y="1676400"/>
            <a:ext cx="1066800" cy="990600"/>
          </a:xfrm>
          <a:prstGeom prst="rect">
            <a:avLst/>
          </a:prstGeom>
          <a:noFill/>
          <a:ln w="57150" cap="flat" cmpd="sng" algn="ctr">
            <a:solidFill>
              <a:srgbClr val="FF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FFFF"/>
              </a:solidFill>
              <a:effectLst/>
              <a:latin typeface="Calibri" charset="0"/>
              <a:ea typeface="ヒラギノ角ゴ ProN W3" charset="0"/>
              <a:cs typeface="ヒラギノ角ゴ ProN W3" charset="0"/>
              <a:sym typeface="Calibri" charset="0"/>
            </a:endParaRPr>
          </a:p>
        </p:txBody>
      </p:sp>
    </p:spTree>
    <p:extLst>
      <p:ext uri="{BB962C8B-B14F-4D97-AF65-F5344CB8AC3E}">
        <p14:creationId xmlns:p14="http://schemas.microsoft.com/office/powerpoint/2010/main" val="30461248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62400" y="4724400"/>
            <a:ext cx="1981200" cy="523220"/>
          </a:xfrm>
          <a:prstGeom prst="rect">
            <a:avLst/>
          </a:prstGeom>
          <a:noFill/>
          <a:ln>
            <a:noFill/>
          </a:ln>
        </p:spPr>
        <p:txBody>
          <a:bodyPr wrap="square" rtlCol="0">
            <a:spAutoFit/>
          </a:bodyPr>
          <a:lstStyle/>
          <a:p>
            <a:r>
              <a:rPr lang="en-US" sz="2800" b="1" dirty="0" smtClean="0">
                <a:solidFill>
                  <a:srgbClr val="3366FF"/>
                </a:solidFill>
              </a:rPr>
              <a:t>&lt; / &gt; / =</a:t>
            </a:r>
            <a:endParaRPr lang="en-US" sz="2800" b="1" dirty="0">
              <a:solidFill>
                <a:srgbClr val="3366FF"/>
              </a:solidFill>
            </a:endParaRPr>
          </a:p>
        </p:txBody>
      </p:sp>
      <p:sp>
        <p:nvSpPr>
          <p:cNvPr id="27" name="Rectangle 26"/>
          <p:cNvSpPr/>
          <p:nvPr/>
        </p:nvSpPr>
        <p:spPr>
          <a:xfrm>
            <a:off x="1752600" y="990600"/>
            <a:ext cx="19050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24.36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13.31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endParaRPr lang="en-US" sz="2000" dirty="0">
              <a:solidFill>
                <a:schemeClr val="bg1"/>
              </a:solidFill>
            </a:endParaRPr>
          </a:p>
        </p:txBody>
      </p:sp>
      <p:sp>
        <p:nvSpPr>
          <p:cNvPr id="28" name="Rectangle 27"/>
          <p:cNvSpPr/>
          <p:nvPr/>
        </p:nvSpPr>
        <p:spPr>
          <a:xfrm>
            <a:off x="365760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a:solidFill>
                  <a:schemeClr val="bg1"/>
                </a:solidFill>
              </a:rPr>
              <a:t>3.77 g/m</a:t>
            </a:r>
            <a:r>
              <a:rPr lang="en-US" sz="2000" baseline="30000" dirty="0">
                <a:solidFill>
                  <a:schemeClr val="bg1"/>
                </a:solidFill>
              </a:rPr>
              <a:t>2</a:t>
            </a:r>
            <a:r>
              <a:rPr lang="en-US" sz="2000" dirty="0">
                <a:solidFill>
                  <a:schemeClr val="bg1"/>
                </a:solidFill>
              </a:rPr>
              <a:t>/</a:t>
            </a:r>
            <a:r>
              <a:rPr lang="en-US" sz="2000" dirty="0" smtClean="0">
                <a:solidFill>
                  <a:schemeClr val="bg1"/>
                </a:solidFill>
              </a:rPr>
              <a:t>d</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a:solidFill>
                  <a:srgbClr val="000000"/>
                </a:solidFill>
              </a:rPr>
              <a:t>.14 g/g/</a:t>
            </a:r>
            <a:r>
              <a:rPr lang="en-US" sz="2000" dirty="0" smtClean="0">
                <a:solidFill>
                  <a:srgbClr val="000000"/>
                </a:solidFill>
              </a:rPr>
              <a:t>d</a:t>
            </a:r>
            <a:endParaRPr lang="en-US" sz="2000" dirty="0">
              <a:solidFill>
                <a:schemeClr val="bg1"/>
              </a:solidFill>
            </a:endParaRPr>
          </a:p>
        </p:txBody>
      </p:sp>
      <p:sp>
        <p:nvSpPr>
          <p:cNvPr id="31" name="Rectangle 30"/>
          <p:cNvSpPr/>
          <p:nvPr/>
        </p:nvSpPr>
        <p:spPr>
          <a:xfrm>
            <a:off x="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45.57%</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4.72%</a:t>
            </a:r>
            <a:endParaRPr lang="en-US" sz="2000" dirty="0">
              <a:solidFill>
                <a:schemeClr val="bg1"/>
              </a:solidFill>
            </a:endParaRPr>
          </a:p>
        </p:txBody>
      </p:sp>
      <p:sp>
        <p:nvSpPr>
          <p:cNvPr id="32" name="Rectangle 31"/>
          <p:cNvSpPr/>
          <p:nvPr/>
        </p:nvSpPr>
        <p:spPr>
          <a:xfrm>
            <a:off x="1600200" y="5334000"/>
            <a:ext cx="20574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1.72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r>
              <a:rPr lang="en-US" sz="2000" dirty="0" smtClean="0">
                <a:solidFill>
                  <a:schemeClr val="bg1"/>
                </a:solidFill>
              </a:rPr>
              <a:t> /</a:t>
            </a:r>
            <a:r>
              <a:rPr lang="en-US" sz="2000" baseline="30000" dirty="0">
                <a:solidFill>
                  <a:schemeClr val="bg1"/>
                </a:solidFill>
              </a:rPr>
              <a:t> </a:t>
            </a:r>
            <a:r>
              <a:rPr lang="en-US" sz="2000" dirty="0" smtClean="0">
                <a:solidFill>
                  <a:schemeClr val="bg1"/>
                </a:solidFill>
              </a:rPr>
              <a:t>d</a:t>
            </a:r>
          </a:p>
          <a:p>
            <a:r>
              <a:rPr lang="en-US" sz="2000" dirty="0" smtClean="0">
                <a:solidFill>
                  <a:schemeClr val="bg1"/>
                </a:solidFill>
              </a:rPr>
              <a:t>Macro</a:t>
            </a:r>
            <a:r>
              <a:rPr lang="en-US" sz="2000" dirty="0">
                <a:solidFill>
                  <a:schemeClr val="bg1"/>
                </a:solidFill>
              </a:rPr>
              <a:t>:  </a:t>
            </a:r>
            <a:endParaRPr lang="en-US" sz="2000" dirty="0" smtClean="0">
              <a:solidFill>
                <a:schemeClr val="bg1"/>
              </a:solidFill>
            </a:endParaRPr>
          </a:p>
          <a:p>
            <a:r>
              <a:rPr lang="en-US" sz="2000" dirty="0" smtClean="0">
                <a:solidFill>
                  <a:schemeClr val="bg1"/>
                </a:solidFill>
              </a:rPr>
              <a:t>1.89 </a:t>
            </a:r>
            <a:r>
              <a:rPr lang="en-US" sz="2000" dirty="0">
                <a:solidFill>
                  <a:schemeClr val="bg1"/>
                </a:solidFill>
              </a:rPr>
              <a:t>g / m</a:t>
            </a:r>
            <a:r>
              <a:rPr lang="en-US" sz="2000" baseline="30000" dirty="0">
                <a:solidFill>
                  <a:schemeClr val="bg1"/>
                </a:solidFill>
              </a:rPr>
              <a:t>2</a:t>
            </a:r>
            <a:r>
              <a:rPr lang="en-US" sz="2000" dirty="0">
                <a:solidFill>
                  <a:schemeClr val="bg1"/>
                </a:solidFill>
              </a:rPr>
              <a:t> /</a:t>
            </a:r>
            <a:r>
              <a:rPr lang="en-US" sz="2000" baseline="30000" dirty="0">
                <a:solidFill>
                  <a:schemeClr val="bg1"/>
                </a:solidFill>
              </a:rPr>
              <a:t> </a:t>
            </a:r>
            <a:r>
              <a:rPr lang="en-US" sz="2000" dirty="0">
                <a:solidFill>
                  <a:schemeClr val="bg1"/>
                </a:solidFill>
              </a:rPr>
              <a:t>d</a:t>
            </a:r>
          </a:p>
        </p:txBody>
      </p:sp>
      <p:grpSp>
        <p:nvGrpSpPr>
          <p:cNvPr id="32770" name="Group 4"/>
          <p:cNvGrpSpPr>
            <a:grpSpLocks/>
          </p:cNvGrpSpPr>
          <p:nvPr/>
        </p:nvGrpSpPr>
        <p:grpSpPr bwMode="auto">
          <a:xfrm>
            <a:off x="0" y="2438400"/>
            <a:ext cx="5346700" cy="2146300"/>
            <a:chOff x="0" y="0"/>
            <a:chExt cx="3368" cy="1352"/>
          </a:xfrm>
        </p:grpSpPr>
        <p:pic>
          <p:nvPicPr>
            <p:cNvPr id="32790"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32792"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32771"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32788"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9"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72"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32773"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2774"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2775"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32776"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2777" name="Rectangle 11"/>
          <p:cNvSpPr>
            <a:spLocks/>
          </p:cNvSpPr>
          <p:nvPr/>
        </p:nvSpPr>
        <p:spPr bwMode="auto">
          <a:xfrm>
            <a:off x="-76200" y="-9525"/>
            <a:ext cx="9283700" cy="6908800"/>
          </a:xfrm>
          <a:prstGeom prst="rect">
            <a:avLst/>
          </a:prstGeom>
          <a:solidFill>
            <a:srgbClr val="191919">
              <a:alpha val="84705"/>
            </a:srgbClr>
          </a:solidFill>
          <a:ln w="9525">
            <a:solidFill>
              <a:schemeClr val="tx1"/>
            </a:solidFill>
            <a:round/>
            <a:headEnd/>
            <a:tailEnd/>
          </a:ln>
        </p:spPr>
        <p:txBody>
          <a:bodyPr lIns="0" tIns="0" rIns="0" bIns="0"/>
          <a:lstStyle/>
          <a:p>
            <a:endParaRPr lang="en-US" sz="1800"/>
          </a:p>
        </p:txBody>
      </p:sp>
      <p:grpSp>
        <p:nvGrpSpPr>
          <p:cNvPr id="32778" name="Group 1"/>
          <p:cNvGrpSpPr>
            <a:grpSpLocks/>
          </p:cNvGrpSpPr>
          <p:nvPr/>
        </p:nvGrpSpPr>
        <p:grpSpPr bwMode="auto">
          <a:xfrm>
            <a:off x="5486400" y="2438400"/>
            <a:ext cx="3670300" cy="2727325"/>
            <a:chOff x="5511227" y="2438400"/>
            <a:chExt cx="3670300" cy="2727325"/>
          </a:xfrm>
        </p:grpSpPr>
        <p:grpSp>
          <p:nvGrpSpPr>
            <p:cNvPr id="32779" name="Group 10"/>
            <p:cNvGrpSpPr>
              <a:grpSpLocks/>
            </p:cNvGrpSpPr>
            <p:nvPr/>
          </p:nvGrpSpPr>
          <p:grpSpPr bwMode="auto">
            <a:xfrm>
              <a:off x="5511227" y="2438400"/>
              <a:ext cx="3670300" cy="2144713"/>
              <a:chOff x="0" y="0"/>
              <a:chExt cx="2311" cy="1351"/>
            </a:xfrm>
          </p:grpSpPr>
          <p:sp>
            <p:nvSpPr>
              <p:cNvPr id="29"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30"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32784"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5"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80" name="Freeform 17"/>
            <p:cNvSpPr>
              <a:spLocks/>
            </p:cNvSpPr>
            <p:nvPr/>
          </p:nvSpPr>
          <p:spPr bwMode="auto">
            <a:xfrm rot="5400000">
              <a:off x="7111427"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2781" name="Rectangle 18"/>
            <p:cNvSpPr>
              <a:spLocks/>
            </p:cNvSpPr>
            <p:nvPr/>
          </p:nvSpPr>
          <p:spPr bwMode="auto">
            <a:xfrm>
              <a:off x="6195440"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grpSp>
      <p:sp>
        <p:nvSpPr>
          <p:cNvPr id="33" name="Rectangle 32"/>
          <p:cNvSpPr/>
          <p:nvPr/>
        </p:nvSpPr>
        <p:spPr>
          <a:xfrm>
            <a:off x="7315200" y="990600"/>
            <a:ext cx="1846692" cy="1323439"/>
          </a:xfrm>
          <a:prstGeom prst="rect">
            <a:avLst/>
          </a:prstGeom>
          <a:solidFill>
            <a:schemeClr val="tx1"/>
          </a:solidFill>
          <a:ln>
            <a:solidFill>
              <a:srgbClr val="000000"/>
            </a:solidFill>
          </a:ln>
        </p:spPr>
        <p:txBody>
          <a:bodyPr wrap="square">
            <a:spAutoFit/>
          </a:bodyPr>
          <a:lstStyle/>
          <a:p>
            <a:r>
              <a:rPr lang="en-US" sz="1200" dirty="0" smtClean="0">
                <a:solidFill>
                  <a:schemeClr val="bg1"/>
                </a:solidFill>
              </a:rPr>
              <a:t>Turf:  </a:t>
            </a:r>
          </a:p>
          <a:p>
            <a:r>
              <a:rPr lang="en-US" sz="1400" dirty="0">
                <a:solidFill>
                  <a:schemeClr val="bg1"/>
                </a:solidFill>
              </a:rPr>
              <a:t>8.68 bites / min / g </a:t>
            </a:r>
            <a:r>
              <a:rPr lang="en-US" sz="1400" dirty="0" smtClean="0">
                <a:solidFill>
                  <a:schemeClr val="bg1"/>
                </a:solidFill>
              </a:rPr>
              <a:t>herb</a:t>
            </a:r>
            <a:endParaRPr lang="en-US" sz="1400" baseline="30000" dirty="0" smtClean="0">
              <a:solidFill>
                <a:schemeClr val="bg1"/>
              </a:solidFill>
            </a:endParaRPr>
          </a:p>
          <a:p>
            <a:r>
              <a:rPr lang="en-US" sz="1200" dirty="0">
                <a:solidFill>
                  <a:schemeClr val="bg1"/>
                </a:solidFill>
              </a:rPr>
              <a:t>Macro:  </a:t>
            </a:r>
            <a:endParaRPr lang="en-US" sz="1200" dirty="0" smtClean="0">
              <a:solidFill>
                <a:schemeClr val="bg1"/>
              </a:solidFill>
            </a:endParaRPr>
          </a:p>
          <a:p>
            <a:r>
              <a:rPr lang="en-US" sz="1400" dirty="0" smtClean="0">
                <a:solidFill>
                  <a:schemeClr val="bg1"/>
                </a:solidFill>
              </a:rPr>
              <a:t>0.36 bites / min / g herb</a:t>
            </a:r>
            <a:endParaRPr lang="en-US" sz="1400" dirty="0">
              <a:solidFill>
                <a:schemeClr val="bg1"/>
              </a:solidFill>
            </a:endParaRPr>
          </a:p>
        </p:txBody>
      </p:sp>
      <p:sp>
        <p:nvSpPr>
          <p:cNvPr id="34" name="Rectangle 33"/>
          <p:cNvSpPr/>
          <p:nvPr/>
        </p:nvSpPr>
        <p:spPr>
          <a:xfrm>
            <a:off x="5428092" y="990600"/>
            <a:ext cx="1887108"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Total biomass:</a:t>
            </a:r>
          </a:p>
          <a:p>
            <a:r>
              <a:rPr lang="en-US" sz="2000" dirty="0" smtClean="0">
                <a:solidFill>
                  <a:schemeClr val="bg1"/>
                </a:solidFill>
              </a:rPr>
              <a:t>14.25 </a:t>
            </a:r>
            <a:r>
              <a:rPr lang="en-US" sz="2000" dirty="0">
                <a:solidFill>
                  <a:schemeClr val="bg1"/>
                </a:solidFill>
              </a:rPr>
              <a:t>g / m</a:t>
            </a:r>
            <a:r>
              <a:rPr lang="en-US" sz="2000" baseline="30000" dirty="0">
                <a:solidFill>
                  <a:schemeClr val="bg1"/>
                </a:solidFill>
              </a:rPr>
              <a:t>2</a:t>
            </a:r>
            <a:endParaRPr lang="en-US" sz="2000" dirty="0">
              <a:solidFill>
                <a:schemeClr val="bg1"/>
              </a:solidFill>
            </a:endParaRPr>
          </a:p>
          <a:p>
            <a:endParaRPr lang="en-US" sz="2000" dirty="0">
              <a:solidFill>
                <a:schemeClr val="bg1"/>
              </a:solidFill>
            </a:endParaRPr>
          </a:p>
        </p:txBody>
      </p:sp>
      <p:sp>
        <p:nvSpPr>
          <p:cNvPr id="35" name="Rectangle 34"/>
          <p:cNvSpPr/>
          <p:nvPr/>
        </p:nvSpPr>
        <p:spPr>
          <a:xfrm>
            <a:off x="6477000" y="5334000"/>
            <a:ext cx="20574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1.60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r>
              <a:rPr lang="en-US" sz="2000" dirty="0" smtClean="0">
                <a:solidFill>
                  <a:schemeClr val="bg1"/>
                </a:solidFill>
              </a:rPr>
              <a:t> /</a:t>
            </a:r>
            <a:r>
              <a:rPr lang="en-US" sz="2000" baseline="30000" dirty="0">
                <a:solidFill>
                  <a:schemeClr val="bg1"/>
                </a:solidFill>
              </a:rPr>
              <a:t> </a:t>
            </a:r>
            <a:r>
              <a:rPr lang="en-US" sz="2000" dirty="0" smtClean="0">
                <a:solidFill>
                  <a:schemeClr val="bg1"/>
                </a:solidFill>
              </a:rPr>
              <a:t>d</a:t>
            </a:r>
          </a:p>
          <a:p>
            <a:r>
              <a:rPr lang="en-US" sz="2000" dirty="0" smtClean="0">
                <a:solidFill>
                  <a:schemeClr val="bg1"/>
                </a:solidFill>
              </a:rPr>
              <a:t>Macro</a:t>
            </a:r>
            <a:r>
              <a:rPr lang="en-US" sz="2000" dirty="0">
                <a:solidFill>
                  <a:schemeClr val="bg1"/>
                </a:solidFill>
              </a:rPr>
              <a:t>:  </a:t>
            </a:r>
            <a:endParaRPr lang="en-US" sz="2000" dirty="0" smtClean="0">
              <a:solidFill>
                <a:schemeClr val="bg1"/>
              </a:solidFill>
            </a:endParaRPr>
          </a:p>
          <a:p>
            <a:r>
              <a:rPr lang="en-US" sz="2000" dirty="0" smtClean="0">
                <a:solidFill>
                  <a:schemeClr val="bg1"/>
                </a:solidFill>
              </a:rPr>
              <a:t>0.47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r>
              <a:rPr lang="en-US" sz="2000" dirty="0" smtClean="0">
                <a:solidFill>
                  <a:schemeClr val="bg1"/>
                </a:solidFill>
              </a:rPr>
              <a:t> /</a:t>
            </a:r>
            <a:r>
              <a:rPr lang="en-US" sz="2000" baseline="30000" dirty="0" smtClean="0">
                <a:solidFill>
                  <a:schemeClr val="bg1"/>
                </a:solidFill>
              </a:rPr>
              <a:t> </a:t>
            </a:r>
            <a:r>
              <a:rPr lang="en-US" sz="2000" dirty="0">
                <a:solidFill>
                  <a:schemeClr val="bg1"/>
                </a:solidFill>
              </a:rPr>
              <a:t>d</a:t>
            </a:r>
          </a:p>
        </p:txBody>
      </p:sp>
    </p:spTree>
    <p:extLst>
      <p:ext uri="{BB962C8B-B14F-4D97-AF65-F5344CB8AC3E}">
        <p14:creationId xmlns:p14="http://schemas.microsoft.com/office/powerpoint/2010/main" val="61527907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4"/>
          <p:cNvGrpSpPr>
            <a:grpSpLocks/>
          </p:cNvGrpSpPr>
          <p:nvPr/>
        </p:nvGrpSpPr>
        <p:grpSpPr bwMode="auto">
          <a:xfrm>
            <a:off x="0" y="2438400"/>
            <a:ext cx="5346700" cy="2146300"/>
            <a:chOff x="0" y="0"/>
            <a:chExt cx="3368" cy="1352"/>
          </a:xfrm>
        </p:grpSpPr>
        <p:pic>
          <p:nvPicPr>
            <p:cNvPr id="26637"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26639"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26627"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26635"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628"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26629"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6630"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6631"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26632"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24" name="TextBox 23"/>
          <p:cNvSpPr txBox="1"/>
          <p:nvPr/>
        </p:nvSpPr>
        <p:spPr>
          <a:xfrm>
            <a:off x="4343400" y="4267200"/>
            <a:ext cx="1752600" cy="1446550"/>
          </a:xfrm>
          <a:prstGeom prst="rect">
            <a:avLst/>
          </a:prstGeom>
          <a:noFill/>
          <a:ln>
            <a:noFill/>
          </a:ln>
        </p:spPr>
        <p:txBody>
          <a:bodyPr wrap="square" rtlCol="0">
            <a:spAutoFit/>
          </a:bodyPr>
          <a:lstStyle/>
          <a:p>
            <a:r>
              <a:rPr lang="en-US" sz="8800" b="1" dirty="0" smtClean="0">
                <a:solidFill>
                  <a:srgbClr val="3366FF"/>
                </a:solidFill>
              </a:rPr>
              <a:t>&gt;</a:t>
            </a:r>
            <a:endParaRPr lang="en-US" sz="8800" b="1" dirty="0">
              <a:solidFill>
                <a:srgbClr val="3366FF"/>
              </a:solidFill>
            </a:endParaRPr>
          </a:p>
        </p:txBody>
      </p:sp>
      <p:sp>
        <p:nvSpPr>
          <p:cNvPr id="26" name="Rectangle 25"/>
          <p:cNvSpPr/>
          <p:nvPr/>
        </p:nvSpPr>
        <p:spPr>
          <a:xfrm>
            <a:off x="5715000" y="5562600"/>
            <a:ext cx="3200400" cy="830997"/>
          </a:xfrm>
          <a:prstGeom prst="rect">
            <a:avLst/>
          </a:prstGeom>
          <a:solidFill>
            <a:schemeClr val="tx1"/>
          </a:solidFill>
          <a:ln>
            <a:solidFill>
              <a:srgbClr val="000000"/>
            </a:solidFill>
          </a:ln>
        </p:spPr>
        <p:txBody>
          <a:bodyPr wrap="square">
            <a:spAutoFit/>
          </a:bodyPr>
          <a:lstStyle/>
          <a:p>
            <a:pPr algn="ctr"/>
            <a:r>
              <a:rPr lang="en-US" dirty="0" smtClean="0">
                <a:solidFill>
                  <a:schemeClr val="bg1"/>
                </a:solidFill>
              </a:rPr>
              <a:t>Consumption:  </a:t>
            </a:r>
          </a:p>
          <a:p>
            <a:pPr algn="ctr"/>
            <a:r>
              <a:rPr lang="en-US" dirty="0" smtClean="0">
                <a:solidFill>
                  <a:srgbClr val="000000"/>
                </a:solidFill>
              </a:rPr>
              <a:t>2.07 g/m</a:t>
            </a:r>
            <a:r>
              <a:rPr lang="en-US" baseline="30000" dirty="0" smtClean="0">
                <a:solidFill>
                  <a:srgbClr val="000000"/>
                </a:solidFill>
              </a:rPr>
              <a:t>2</a:t>
            </a:r>
            <a:r>
              <a:rPr lang="en-US" dirty="0" smtClean="0">
                <a:solidFill>
                  <a:srgbClr val="000000"/>
                </a:solidFill>
              </a:rPr>
              <a:t>/day </a:t>
            </a:r>
            <a:endParaRPr lang="en-US" dirty="0">
              <a:solidFill>
                <a:srgbClr val="000000"/>
              </a:solidFill>
            </a:endParaRPr>
          </a:p>
        </p:txBody>
      </p:sp>
      <p:sp>
        <p:nvSpPr>
          <p:cNvPr id="27" name="Rectangle 26"/>
          <p:cNvSpPr/>
          <p:nvPr/>
        </p:nvSpPr>
        <p:spPr>
          <a:xfrm>
            <a:off x="1066800" y="5562600"/>
            <a:ext cx="3200400" cy="830997"/>
          </a:xfrm>
          <a:prstGeom prst="rect">
            <a:avLst/>
          </a:prstGeom>
          <a:solidFill>
            <a:schemeClr val="tx1"/>
          </a:solidFill>
          <a:ln>
            <a:solidFill>
              <a:srgbClr val="000000"/>
            </a:solidFill>
          </a:ln>
        </p:spPr>
        <p:txBody>
          <a:bodyPr wrap="square">
            <a:spAutoFit/>
          </a:bodyPr>
          <a:lstStyle/>
          <a:p>
            <a:pPr algn="ctr"/>
            <a:r>
              <a:rPr lang="en-US" dirty="0" smtClean="0">
                <a:solidFill>
                  <a:schemeClr val="bg1"/>
                </a:solidFill>
              </a:rPr>
              <a:t>Algae production:</a:t>
            </a:r>
          </a:p>
          <a:p>
            <a:pPr algn="ctr"/>
            <a:r>
              <a:rPr lang="en-US" dirty="0" smtClean="0">
                <a:solidFill>
                  <a:schemeClr val="bg1"/>
                </a:solidFill>
              </a:rPr>
              <a:t>3.62</a:t>
            </a:r>
            <a:r>
              <a:rPr lang="en-US" baseline="30000" dirty="0" smtClean="0">
                <a:solidFill>
                  <a:schemeClr val="bg1"/>
                </a:solidFill>
              </a:rPr>
              <a:t> </a:t>
            </a:r>
            <a:r>
              <a:rPr lang="en-US" dirty="0" smtClean="0">
                <a:solidFill>
                  <a:schemeClr val="bg1"/>
                </a:solidFill>
              </a:rPr>
              <a:t>g/m</a:t>
            </a:r>
            <a:r>
              <a:rPr lang="en-US" baseline="30000" dirty="0" smtClean="0">
                <a:solidFill>
                  <a:schemeClr val="bg1"/>
                </a:solidFill>
              </a:rPr>
              <a:t>2</a:t>
            </a:r>
            <a:r>
              <a:rPr lang="en-US" dirty="0" smtClean="0">
                <a:solidFill>
                  <a:schemeClr val="bg1"/>
                </a:solidFill>
              </a:rPr>
              <a:t>/day</a:t>
            </a:r>
            <a:endParaRPr lang="en-US" dirty="0">
              <a:solidFill>
                <a:schemeClr val="bg1"/>
              </a:solidFill>
            </a:endParaRPr>
          </a:p>
        </p:txBody>
      </p:sp>
      <p:sp>
        <p:nvSpPr>
          <p:cNvPr id="28" name="Rectangle 27"/>
          <p:cNvSpPr/>
          <p:nvPr/>
        </p:nvSpPr>
        <p:spPr>
          <a:xfrm>
            <a:off x="1752600" y="990600"/>
            <a:ext cx="19050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24.36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13.31 </a:t>
            </a:r>
            <a:r>
              <a:rPr lang="en-US" sz="2000" dirty="0">
                <a:solidFill>
                  <a:schemeClr val="bg1"/>
                </a:solidFill>
              </a:rPr>
              <a:t>g / </a:t>
            </a:r>
            <a:r>
              <a:rPr lang="en-US" sz="2000" dirty="0" smtClean="0">
                <a:solidFill>
                  <a:schemeClr val="bg1"/>
                </a:solidFill>
              </a:rPr>
              <a:t>m</a:t>
            </a:r>
            <a:r>
              <a:rPr lang="en-US" sz="2000" baseline="30000" dirty="0" smtClean="0">
                <a:solidFill>
                  <a:schemeClr val="bg1"/>
                </a:solidFill>
              </a:rPr>
              <a:t>2</a:t>
            </a:r>
            <a:endParaRPr lang="en-US" sz="2000" dirty="0">
              <a:solidFill>
                <a:schemeClr val="bg1"/>
              </a:solidFill>
            </a:endParaRPr>
          </a:p>
        </p:txBody>
      </p:sp>
      <p:sp>
        <p:nvSpPr>
          <p:cNvPr id="29" name="Rectangle 28"/>
          <p:cNvSpPr/>
          <p:nvPr/>
        </p:nvSpPr>
        <p:spPr>
          <a:xfrm>
            <a:off x="365760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a:solidFill>
                  <a:schemeClr val="bg1"/>
                </a:solidFill>
              </a:rPr>
              <a:t>3.77 g/m</a:t>
            </a:r>
            <a:r>
              <a:rPr lang="en-US" sz="2000" baseline="30000" dirty="0">
                <a:solidFill>
                  <a:schemeClr val="bg1"/>
                </a:solidFill>
              </a:rPr>
              <a:t>2</a:t>
            </a:r>
            <a:r>
              <a:rPr lang="en-US" sz="2000" dirty="0">
                <a:solidFill>
                  <a:schemeClr val="bg1"/>
                </a:solidFill>
              </a:rPr>
              <a:t>/</a:t>
            </a:r>
            <a:r>
              <a:rPr lang="en-US" sz="2000" dirty="0" smtClean="0">
                <a:solidFill>
                  <a:schemeClr val="bg1"/>
                </a:solidFill>
              </a:rPr>
              <a:t>d</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a:solidFill>
                  <a:srgbClr val="000000"/>
                </a:solidFill>
              </a:rPr>
              <a:t>.14 g/g/</a:t>
            </a:r>
            <a:r>
              <a:rPr lang="en-US" sz="2000" dirty="0" smtClean="0">
                <a:solidFill>
                  <a:srgbClr val="000000"/>
                </a:solidFill>
              </a:rPr>
              <a:t>d</a:t>
            </a:r>
            <a:endParaRPr lang="en-US" sz="2000" dirty="0">
              <a:solidFill>
                <a:schemeClr val="bg1"/>
              </a:solidFill>
            </a:endParaRPr>
          </a:p>
        </p:txBody>
      </p:sp>
      <p:sp>
        <p:nvSpPr>
          <p:cNvPr id="30" name="Rectangle 29"/>
          <p:cNvSpPr/>
          <p:nvPr/>
        </p:nvSpPr>
        <p:spPr>
          <a:xfrm>
            <a:off x="0" y="990600"/>
            <a:ext cx="1752600"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Turf: </a:t>
            </a:r>
          </a:p>
          <a:p>
            <a:r>
              <a:rPr lang="en-US" sz="2000" dirty="0" smtClean="0">
                <a:solidFill>
                  <a:schemeClr val="bg1"/>
                </a:solidFill>
              </a:rPr>
              <a:t>45.57%</a:t>
            </a:r>
            <a:endParaRPr lang="en-US" sz="2000" baseline="30000" dirty="0" smtClean="0">
              <a:solidFill>
                <a:schemeClr val="bg1"/>
              </a:solidFill>
            </a:endParaRPr>
          </a:p>
          <a:p>
            <a:r>
              <a:rPr lang="en-US" sz="2000" dirty="0">
                <a:solidFill>
                  <a:schemeClr val="bg1"/>
                </a:solidFill>
              </a:rPr>
              <a:t>Macro:  </a:t>
            </a:r>
            <a:endParaRPr lang="en-US" sz="2000" dirty="0" smtClean="0">
              <a:solidFill>
                <a:schemeClr val="bg1"/>
              </a:solidFill>
            </a:endParaRPr>
          </a:p>
          <a:p>
            <a:r>
              <a:rPr lang="en-US" sz="2000" dirty="0" smtClean="0">
                <a:solidFill>
                  <a:schemeClr val="bg1"/>
                </a:solidFill>
              </a:rPr>
              <a:t>4.72%</a:t>
            </a:r>
            <a:endParaRPr lang="en-US" sz="2000" dirty="0">
              <a:solidFill>
                <a:schemeClr val="bg1"/>
              </a:solidFill>
            </a:endParaRPr>
          </a:p>
        </p:txBody>
      </p:sp>
      <p:sp>
        <p:nvSpPr>
          <p:cNvPr id="31" name="Rectangle 30"/>
          <p:cNvSpPr/>
          <p:nvPr/>
        </p:nvSpPr>
        <p:spPr>
          <a:xfrm>
            <a:off x="7315200" y="990600"/>
            <a:ext cx="1846692" cy="1323439"/>
          </a:xfrm>
          <a:prstGeom prst="rect">
            <a:avLst/>
          </a:prstGeom>
          <a:solidFill>
            <a:schemeClr val="tx1"/>
          </a:solidFill>
          <a:ln>
            <a:solidFill>
              <a:srgbClr val="000000"/>
            </a:solidFill>
          </a:ln>
        </p:spPr>
        <p:txBody>
          <a:bodyPr wrap="square">
            <a:spAutoFit/>
          </a:bodyPr>
          <a:lstStyle/>
          <a:p>
            <a:r>
              <a:rPr lang="en-US" sz="1200" dirty="0" smtClean="0">
                <a:solidFill>
                  <a:schemeClr val="bg1"/>
                </a:solidFill>
              </a:rPr>
              <a:t>Turf:  </a:t>
            </a:r>
          </a:p>
          <a:p>
            <a:r>
              <a:rPr lang="en-US" sz="1400" dirty="0">
                <a:solidFill>
                  <a:schemeClr val="bg1"/>
                </a:solidFill>
              </a:rPr>
              <a:t>8.68 bites / min / g </a:t>
            </a:r>
            <a:r>
              <a:rPr lang="en-US" sz="1400" dirty="0" smtClean="0">
                <a:solidFill>
                  <a:schemeClr val="bg1"/>
                </a:solidFill>
              </a:rPr>
              <a:t>herb</a:t>
            </a:r>
            <a:endParaRPr lang="en-US" sz="1400" baseline="30000" dirty="0" smtClean="0">
              <a:solidFill>
                <a:schemeClr val="bg1"/>
              </a:solidFill>
            </a:endParaRPr>
          </a:p>
          <a:p>
            <a:r>
              <a:rPr lang="en-US" sz="1200" dirty="0">
                <a:solidFill>
                  <a:schemeClr val="bg1"/>
                </a:solidFill>
              </a:rPr>
              <a:t>Macro:  </a:t>
            </a:r>
            <a:endParaRPr lang="en-US" sz="1200" dirty="0" smtClean="0">
              <a:solidFill>
                <a:schemeClr val="bg1"/>
              </a:solidFill>
            </a:endParaRPr>
          </a:p>
          <a:p>
            <a:r>
              <a:rPr lang="en-US" sz="1400" dirty="0" smtClean="0">
                <a:solidFill>
                  <a:schemeClr val="bg1"/>
                </a:solidFill>
              </a:rPr>
              <a:t>0.36 bites / min / g herb</a:t>
            </a:r>
            <a:endParaRPr lang="en-US" sz="1400" dirty="0">
              <a:solidFill>
                <a:schemeClr val="bg1"/>
              </a:solidFill>
            </a:endParaRPr>
          </a:p>
        </p:txBody>
      </p:sp>
      <p:sp>
        <p:nvSpPr>
          <p:cNvPr id="32" name="Rectangle 31"/>
          <p:cNvSpPr/>
          <p:nvPr/>
        </p:nvSpPr>
        <p:spPr>
          <a:xfrm>
            <a:off x="5428092" y="990600"/>
            <a:ext cx="1887108" cy="1323439"/>
          </a:xfrm>
          <a:prstGeom prst="rect">
            <a:avLst/>
          </a:prstGeom>
          <a:solidFill>
            <a:schemeClr val="tx1"/>
          </a:solidFill>
          <a:ln>
            <a:solidFill>
              <a:srgbClr val="000000"/>
            </a:solidFill>
          </a:ln>
        </p:spPr>
        <p:txBody>
          <a:bodyPr wrap="square">
            <a:spAutoFit/>
          </a:bodyPr>
          <a:lstStyle/>
          <a:p>
            <a:r>
              <a:rPr lang="en-US" sz="2000" dirty="0" smtClean="0">
                <a:solidFill>
                  <a:schemeClr val="bg1"/>
                </a:solidFill>
              </a:rPr>
              <a:t>Total biomass:</a:t>
            </a:r>
          </a:p>
          <a:p>
            <a:r>
              <a:rPr lang="en-US" sz="2000" dirty="0" smtClean="0">
                <a:solidFill>
                  <a:schemeClr val="bg1"/>
                </a:solidFill>
              </a:rPr>
              <a:t>14.25 </a:t>
            </a:r>
            <a:r>
              <a:rPr lang="en-US" sz="2000" dirty="0">
                <a:solidFill>
                  <a:schemeClr val="bg1"/>
                </a:solidFill>
              </a:rPr>
              <a:t>g / m</a:t>
            </a:r>
            <a:r>
              <a:rPr lang="en-US" sz="2000" baseline="30000" dirty="0">
                <a:solidFill>
                  <a:schemeClr val="bg1"/>
                </a:solidFill>
              </a:rPr>
              <a:t>2</a:t>
            </a:r>
            <a:endParaRPr lang="en-US" sz="2000" dirty="0">
              <a:solidFill>
                <a:schemeClr val="bg1"/>
              </a:solidFill>
            </a:endParaRPr>
          </a:p>
          <a:p>
            <a:endParaRPr lang="en-US" sz="2000" dirty="0">
              <a:solidFill>
                <a:schemeClr val="bg1"/>
              </a:solidFill>
            </a:endParaRPr>
          </a:p>
        </p:txBody>
      </p:sp>
      <p:sp>
        <p:nvSpPr>
          <p:cNvPr id="33" name="Rectangle 11"/>
          <p:cNvSpPr>
            <a:spLocks/>
          </p:cNvSpPr>
          <p:nvPr/>
        </p:nvSpPr>
        <p:spPr bwMode="auto">
          <a:xfrm>
            <a:off x="-76200" y="-9525"/>
            <a:ext cx="9283700" cy="2371725"/>
          </a:xfrm>
          <a:prstGeom prst="rect">
            <a:avLst/>
          </a:prstGeom>
          <a:solidFill>
            <a:srgbClr val="191919">
              <a:alpha val="84705"/>
            </a:srgbClr>
          </a:solidFill>
          <a:ln w="9525">
            <a:noFill/>
            <a:round/>
            <a:headEnd/>
            <a:tailEnd/>
          </a:ln>
        </p:spPr>
        <p:txBody>
          <a:bodyPr lIns="0" tIns="0" rIns="0" bIns="0"/>
          <a:lstStyle/>
          <a:p>
            <a:endParaRPr lang="en-US" sz="1800"/>
          </a:p>
        </p:txBody>
      </p:sp>
    </p:spTree>
    <p:extLst>
      <p:ext uri="{BB962C8B-B14F-4D97-AF65-F5344CB8AC3E}">
        <p14:creationId xmlns:p14="http://schemas.microsoft.com/office/powerpoint/2010/main" val="48121081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4"/>
          <p:cNvGrpSpPr>
            <a:grpSpLocks/>
          </p:cNvGrpSpPr>
          <p:nvPr/>
        </p:nvGrpSpPr>
        <p:grpSpPr bwMode="auto">
          <a:xfrm>
            <a:off x="0" y="2438400"/>
            <a:ext cx="5346700" cy="2146300"/>
            <a:chOff x="0" y="0"/>
            <a:chExt cx="3368" cy="1352"/>
          </a:xfrm>
        </p:grpSpPr>
        <p:pic>
          <p:nvPicPr>
            <p:cNvPr id="26637"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2"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p:cNvSpPr>
            <p:nvPr/>
          </p:nvSpPr>
          <p:spPr bwMode="auto">
            <a:xfrm>
              <a:off x="0" y="864"/>
              <a:ext cx="1160"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Benthic community composition</a:t>
              </a:r>
            </a:p>
          </p:txBody>
        </p:sp>
        <p:pic>
          <p:nvPicPr>
            <p:cNvPr id="26639" name="Picture 7"/>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16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8"/>
            <p:cNvSpPr>
              <a:spLocks/>
            </p:cNvSpPr>
            <p:nvPr/>
          </p:nvSpPr>
          <p:spPr bwMode="auto">
            <a:xfrm>
              <a:off x="1296"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Standing stock  of algae</a:t>
              </a:r>
            </a:p>
          </p:txBody>
        </p:sp>
        <p:sp>
          <p:nvSpPr>
            <p:cNvPr id="29705" name="Rectangle 9"/>
            <p:cNvSpPr>
              <a:spLocks/>
            </p:cNvSpPr>
            <p:nvPr/>
          </p:nvSpPr>
          <p:spPr bwMode="auto">
            <a:xfrm>
              <a:off x="2352" y="864"/>
              <a:ext cx="1016"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Growth rates of dominant algae</a:t>
              </a:r>
            </a:p>
          </p:txBody>
        </p:sp>
      </p:grpSp>
      <p:grpSp>
        <p:nvGrpSpPr>
          <p:cNvPr id="26627" name="Group 10"/>
          <p:cNvGrpSpPr>
            <a:grpSpLocks/>
          </p:cNvGrpSpPr>
          <p:nvPr/>
        </p:nvGrpSpPr>
        <p:grpSpPr bwMode="auto">
          <a:xfrm>
            <a:off x="5486400" y="2438400"/>
            <a:ext cx="3670300" cy="2144713"/>
            <a:chOff x="0" y="0"/>
            <a:chExt cx="2311" cy="1351"/>
          </a:xfrm>
        </p:grpSpPr>
        <p:sp>
          <p:nvSpPr>
            <p:cNvPr id="29707" name="Rectangle 11"/>
            <p:cNvSpPr>
              <a:spLocks/>
            </p:cNvSpPr>
            <p:nvPr/>
          </p:nvSpPr>
          <p:spPr bwMode="auto">
            <a:xfrm>
              <a:off x="95" y="863"/>
              <a:ext cx="101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dirty="0">
                  <a:solidFill>
                    <a:schemeClr val="tx1">
                      <a:lumMod val="50000"/>
                    </a:schemeClr>
                  </a:solidFill>
                  <a:latin typeface="Arial" charset="0"/>
                  <a:ea typeface="ＭＳ Ｐゴシック" charset="0"/>
                  <a:cs typeface="Arial" charset="0"/>
                  <a:sym typeface="Arial" charset="0"/>
                </a:rPr>
                <a:t>Abundance/biomass of herbivores</a:t>
              </a:r>
            </a:p>
          </p:txBody>
        </p:sp>
        <p:sp>
          <p:nvSpPr>
            <p:cNvPr id="29708" name="Rectangle 12"/>
            <p:cNvSpPr>
              <a:spLocks/>
            </p:cNvSpPr>
            <p:nvPr/>
          </p:nvSpPr>
          <p:spPr bwMode="auto">
            <a:xfrm>
              <a:off x="1055" y="863"/>
              <a:ext cx="1256"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p>
              <a:pPr marL="39688" algn="ctr">
                <a:defRPr/>
              </a:pPr>
              <a:r>
                <a:rPr lang="en-US" sz="1600">
                  <a:solidFill>
                    <a:schemeClr val="tx1">
                      <a:lumMod val="50000"/>
                    </a:schemeClr>
                  </a:solidFill>
                  <a:latin typeface="Arial" charset="0"/>
                  <a:ea typeface="ＭＳ Ｐゴシック" charset="0"/>
                  <a:cs typeface="Arial" charset="0"/>
                  <a:sym typeface="Arial" charset="0"/>
                </a:rPr>
                <a:t>Consumption rates of herbivores on different algae</a:t>
              </a:r>
            </a:p>
          </p:txBody>
        </p:sp>
        <p:pic>
          <p:nvPicPr>
            <p:cNvPr id="26635" name="Picture 1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1232"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4"/>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1" y="0"/>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628" name="Rectangle 15"/>
          <p:cNvSpPr>
            <a:spLocks/>
          </p:cNvSpPr>
          <p:nvPr/>
        </p:nvSpPr>
        <p:spPr bwMode="auto">
          <a:xfrm>
            <a:off x="1522413" y="4795838"/>
            <a:ext cx="2266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production</a:t>
            </a:r>
          </a:p>
        </p:txBody>
      </p:sp>
      <p:sp>
        <p:nvSpPr>
          <p:cNvPr id="26629" name="Freeform 16"/>
          <p:cNvSpPr>
            <a:spLocks/>
          </p:cNvSpPr>
          <p:nvPr/>
        </p:nvSpPr>
        <p:spPr bwMode="auto">
          <a:xfrm rot="5400000">
            <a:off x="2457450" y="1924050"/>
            <a:ext cx="533400" cy="5372100"/>
          </a:xfrm>
          <a:custGeom>
            <a:avLst/>
            <a:gdLst>
              <a:gd name="T0" fmla="*/ 0 w 21600"/>
              <a:gd name="T1" fmla="*/ 0 h 21600"/>
              <a:gd name="T2" fmla="*/ 266700 w 21600"/>
              <a:gd name="T3" fmla="*/ 44519 h 21600"/>
              <a:gd name="T4" fmla="*/ 266700 w 21600"/>
              <a:gd name="T5" fmla="*/ 2641531 h 21600"/>
              <a:gd name="T6" fmla="*/ 533400 w 21600"/>
              <a:gd name="T7" fmla="*/ 2686050 h 21600"/>
              <a:gd name="T8" fmla="*/ 266700 w 21600"/>
              <a:gd name="T9" fmla="*/ 2730569 h 21600"/>
              <a:gd name="T10" fmla="*/ 266700 w 21600"/>
              <a:gd name="T11" fmla="*/ 5327581 h 21600"/>
              <a:gd name="T12" fmla="*/ 0 w 21600"/>
              <a:gd name="T13" fmla="*/ 53721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80"/>
                  <a:pt x="10800" y="179"/>
                </a:cubicBezTo>
                <a:lnTo>
                  <a:pt x="10800" y="10621"/>
                </a:lnTo>
                <a:cubicBezTo>
                  <a:pt x="10800" y="10720"/>
                  <a:pt x="15635" y="10800"/>
                  <a:pt x="21600" y="10800"/>
                </a:cubicBezTo>
                <a:cubicBezTo>
                  <a:pt x="15635" y="10800"/>
                  <a:pt x="10800" y="10880"/>
                  <a:pt x="10800" y="10979"/>
                </a:cubicBezTo>
                <a:lnTo>
                  <a:pt x="10800" y="21421"/>
                </a:lnTo>
                <a:cubicBezTo>
                  <a:pt x="10800" y="21520"/>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6630" name="Freeform 17"/>
          <p:cNvSpPr>
            <a:spLocks/>
          </p:cNvSpPr>
          <p:nvPr/>
        </p:nvSpPr>
        <p:spPr bwMode="auto">
          <a:xfrm rot="5400000">
            <a:off x="7086600" y="2971800"/>
            <a:ext cx="533400" cy="3276600"/>
          </a:xfrm>
          <a:custGeom>
            <a:avLst/>
            <a:gdLst>
              <a:gd name="T0" fmla="*/ 0 w 21600"/>
              <a:gd name="T1" fmla="*/ 0 h 21600"/>
              <a:gd name="T2" fmla="*/ 266700 w 21600"/>
              <a:gd name="T3" fmla="*/ 44446 h 21600"/>
              <a:gd name="T4" fmla="*/ 266700 w 21600"/>
              <a:gd name="T5" fmla="*/ 1593854 h 21600"/>
              <a:gd name="T6" fmla="*/ 533400 w 21600"/>
              <a:gd name="T7" fmla="*/ 1638300 h 21600"/>
              <a:gd name="T8" fmla="*/ 266700 w 21600"/>
              <a:gd name="T9" fmla="*/ 1682746 h 21600"/>
              <a:gd name="T10" fmla="*/ 266700 w 21600"/>
              <a:gd name="T11" fmla="*/ 3232154 h 21600"/>
              <a:gd name="T12" fmla="*/ 0 w 21600"/>
              <a:gd name="T13" fmla="*/ 327660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5965" y="0"/>
                  <a:pt x="10800" y="131"/>
                  <a:pt x="10800" y="293"/>
                </a:cubicBezTo>
                <a:lnTo>
                  <a:pt x="10800" y="10507"/>
                </a:lnTo>
                <a:cubicBezTo>
                  <a:pt x="10800" y="10669"/>
                  <a:pt x="15635" y="10800"/>
                  <a:pt x="21600" y="10800"/>
                </a:cubicBezTo>
                <a:cubicBezTo>
                  <a:pt x="15635" y="10800"/>
                  <a:pt x="10800" y="10931"/>
                  <a:pt x="10800" y="11093"/>
                </a:cubicBezTo>
                <a:lnTo>
                  <a:pt x="10800" y="21307"/>
                </a:lnTo>
                <a:cubicBezTo>
                  <a:pt x="10800" y="21469"/>
                  <a:pt x="5965" y="21600"/>
                  <a:pt x="0" y="21600"/>
                </a:cubicBezTo>
              </a:path>
            </a:pathLst>
          </a:custGeom>
          <a:noFill/>
          <a:ln w="2857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6631" name="Rectangle 18"/>
          <p:cNvSpPr>
            <a:spLocks/>
          </p:cNvSpPr>
          <p:nvPr/>
        </p:nvSpPr>
        <p:spPr bwMode="auto">
          <a:xfrm>
            <a:off x="6170613" y="4800600"/>
            <a:ext cx="2571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a:solidFill>
                  <a:schemeClr val="tx1"/>
                </a:solidFill>
                <a:latin typeface="Arial" charset="0"/>
                <a:ea typeface="ＭＳ Ｐゴシック" charset="0"/>
                <a:sym typeface="Arial" charset="0"/>
              </a:rPr>
              <a:t>Daily consumption</a:t>
            </a:r>
          </a:p>
        </p:txBody>
      </p:sp>
      <p:pic>
        <p:nvPicPr>
          <p:cNvPr id="26632" name="Picture 1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7600" y="2438400"/>
            <a:ext cx="17145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24" name="TextBox 23"/>
          <p:cNvSpPr txBox="1"/>
          <p:nvPr/>
        </p:nvSpPr>
        <p:spPr>
          <a:xfrm>
            <a:off x="4343400" y="4267200"/>
            <a:ext cx="1752600" cy="1446550"/>
          </a:xfrm>
          <a:prstGeom prst="rect">
            <a:avLst/>
          </a:prstGeom>
          <a:noFill/>
          <a:ln>
            <a:noFill/>
          </a:ln>
        </p:spPr>
        <p:txBody>
          <a:bodyPr wrap="square" rtlCol="0">
            <a:spAutoFit/>
          </a:bodyPr>
          <a:lstStyle/>
          <a:p>
            <a:r>
              <a:rPr lang="en-US" sz="8800" b="1" dirty="0" smtClean="0">
                <a:solidFill>
                  <a:srgbClr val="3366FF"/>
                </a:solidFill>
              </a:rPr>
              <a:t>&gt;</a:t>
            </a:r>
            <a:endParaRPr lang="en-US" sz="8800" b="1" dirty="0">
              <a:solidFill>
                <a:srgbClr val="3366FF"/>
              </a:solidFill>
            </a:endParaRPr>
          </a:p>
        </p:txBody>
      </p:sp>
      <p:sp>
        <p:nvSpPr>
          <p:cNvPr id="26" name="Rectangle 25"/>
          <p:cNvSpPr/>
          <p:nvPr/>
        </p:nvSpPr>
        <p:spPr>
          <a:xfrm>
            <a:off x="5715000" y="5562600"/>
            <a:ext cx="3200400" cy="830997"/>
          </a:xfrm>
          <a:prstGeom prst="rect">
            <a:avLst/>
          </a:prstGeom>
          <a:solidFill>
            <a:schemeClr val="tx1"/>
          </a:solidFill>
          <a:ln>
            <a:solidFill>
              <a:srgbClr val="000000"/>
            </a:solidFill>
          </a:ln>
        </p:spPr>
        <p:txBody>
          <a:bodyPr wrap="square">
            <a:spAutoFit/>
          </a:bodyPr>
          <a:lstStyle/>
          <a:p>
            <a:pPr algn="ctr"/>
            <a:r>
              <a:rPr lang="en-US" dirty="0" smtClean="0">
                <a:solidFill>
                  <a:schemeClr val="bg1"/>
                </a:solidFill>
              </a:rPr>
              <a:t>Consumption:  </a:t>
            </a:r>
          </a:p>
          <a:p>
            <a:pPr algn="ctr"/>
            <a:r>
              <a:rPr lang="en-US" dirty="0" smtClean="0">
                <a:solidFill>
                  <a:srgbClr val="000000"/>
                </a:solidFill>
              </a:rPr>
              <a:t>2.07 g/m</a:t>
            </a:r>
            <a:r>
              <a:rPr lang="en-US" baseline="30000" dirty="0" smtClean="0">
                <a:solidFill>
                  <a:srgbClr val="000000"/>
                </a:solidFill>
              </a:rPr>
              <a:t>2</a:t>
            </a:r>
            <a:r>
              <a:rPr lang="en-US" dirty="0" smtClean="0">
                <a:solidFill>
                  <a:srgbClr val="000000"/>
                </a:solidFill>
              </a:rPr>
              <a:t>/day </a:t>
            </a:r>
            <a:endParaRPr lang="en-US" dirty="0">
              <a:solidFill>
                <a:srgbClr val="000000"/>
              </a:solidFill>
            </a:endParaRPr>
          </a:p>
        </p:txBody>
      </p:sp>
      <p:sp>
        <p:nvSpPr>
          <p:cNvPr id="27" name="Rectangle 26"/>
          <p:cNvSpPr/>
          <p:nvPr/>
        </p:nvSpPr>
        <p:spPr>
          <a:xfrm>
            <a:off x="1066800" y="5562600"/>
            <a:ext cx="3200400" cy="830997"/>
          </a:xfrm>
          <a:prstGeom prst="rect">
            <a:avLst/>
          </a:prstGeom>
          <a:solidFill>
            <a:schemeClr val="tx1"/>
          </a:solidFill>
          <a:ln>
            <a:solidFill>
              <a:srgbClr val="000000"/>
            </a:solidFill>
          </a:ln>
        </p:spPr>
        <p:txBody>
          <a:bodyPr wrap="square">
            <a:spAutoFit/>
          </a:bodyPr>
          <a:lstStyle/>
          <a:p>
            <a:pPr algn="ctr"/>
            <a:r>
              <a:rPr lang="en-US" dirty="0" smtClean="0">
                <a:solidFill>
                  <a:schemeClr val="bg1"/>
                </a:solidFill>
              </a:rPr>
              <a:t>Algae production:</a:t>
            </a:r>
          </a:p>
          <a:p>
            <a:pPr algn="ctr"/>
            <a:r>
              <a:rPr lang="en-US" dirty="0" smtClean="0">
                <a:solidFill>
                  <a:schemeClr val="bg1"/>
                </a:solidFill>
              </a:rPr>
              <a:t>3.62</a:t>
            </a:r>
            <a:r>
              <a:rPr lang="en-US" baseline="30000" dirty="0" smtClean="0">
                <a:solidFill>
                  <a:schemeClr val="bg1"/>
                </a:solidFill>
              </a:rPr>
              <a:t> </a:t>
            </a:r>
            <a:r>
              <a:rPr lang="en-US" dirty="0" smtClean="0">
                <a:solidFill>
                  <a:schemeClr val="bg1"/>
                </a:solidFill>
              </a:rPr>
              <a:t>g/m</a:t>
            </a:r>
            <a:r>
              <a:rPr lang="en-US" baseline="30000" dirty="0" smtClean="0">
                <a:solidFill>
                  <a:schemeClr val="bg1"/>
                </a:solidFill>
              </a:rPr>
              <a:t>2</a:t>
            </a:r>
            <a:r>
              <a:rPr lang="en-US" dirty="0" smtClean="0">
                <a:solidFill>
                  <a:schemeClr val="bg1"/>
                </a:solidFill>
              </a:rPr>
              <a:t>/day</a:t>
            </a:r>
            <a:endParaRPr lang="en-US" dirty="0">
              <a:solidFill>
                <a:schemeClr val="bg1"/>
              </a:solidFill>
            </a:endParaRPr>
          </a:p>
        </p:txBody>
      </p:sp>
      <p:sp>
        <p:nvSpPr>
          <p:cNvPr id="23" name="Rectangle 22"/>
          <p:cNvSpPr/>
          <p:nvPr/>
        </p:nvSpPr>
        <p:spPr>
          <a:xfrm>
            <a:off x="381000" y="685800"/>
            <a:ext cx="8534400" cy="1631216"/>
          </a:xfrm>
          <a:prstGeom prst="rect">
            <a:avLst/>
          </a:prstGeom>
        </p:spPr>
        <p:txBody>
          <a:bodyPr wrap="square">
            <a:spAutoFit/>
          </a:bodyPr>
          <a:lstStyle/>
          <a:p>
            <a:pPr marL="342900" indent="-342900">
              <a:buFont typeface="Arial"/>
              <a:buChar char="•"/>
              <a:defRPr/>
            </a:pPr>
            <a:r>
              <a:rPr lang="en-US" sz="2000" dirty="0" smtClean="0">
                <a:solidFill>
                  <a:schemeClr val="tx1"/>
                </a:solidFill>
                <a:latin typeface="Arial" charset="0"/>
                <a:ea typeface="ＭＳ Ｐゴシック" charset="0"/>
                <a:cs typeface="Arial" charset="0"/>
                <a:sym typeface="Arial" charset="0"/>
              </a:rPr>
              <a:t>Different species of herbivores have difference preferences for macroalgae, which can be targeted for a given reef</a:t>
            </a:r>
          </a:p>
          <a:p>
            <a:pPr marL="342900" indent="-342900">
              <a:buFont typeface="Arial"/>
              <a:buChar char="•"/>
              <a:defRPr/>
            </a:pPr>
            <a:r>
              <a:rPr lang="en-US" sz="2000" dirty="0" smtClean="0">
                <a:solidFill>
                  <a:schemeClr val="tx1"/>
                </a:solidFill>
                <a:latin typeface="Arial" charset="0"/>
                <a:ea typeface="ＭＳ Ｐゴシック" charset="0"/>
                <a:cs typeface="Arial" charset="0"/>
                <a:sym typeface="Arial" charset="0"/>
              </a:rPr>
              <a:t>All species dominantly graze turf algae </a:t>
            </a:r>
          </a:p>
          <a:p>
            <a:pPr marL="342900" indent="-342900">
              <a:buFont typeface="Arial"/>
              <a:buChar char="•"/>
              <a:defRPr/>
            </a:pPr>
            <a:r>
              <a:rPr lang="en-US" sz="2000" dirty="0" smtClean="0">
                <a:solidFill>
                  <a:schemeClr val="tx1"/>
                </a:solidFill>
                <a:latin typeface="Arial" charset="0"/>
                <a:ea typeface="ＭＳ Ｐゴシック" charset="0"/>
                <a:cs typeface="Arial" charset="0"/>
                <a:sym typeface="Arial" charset="0"/>
              </a:rPr>
              <a:t>Increasing biomass over time may shift the balance of production and consumption</a:t>
            </a:r>
            <a:endParaRPr lang="en-US" sz="2000" dirty="0">
              <a:solidFill>
                <a:schemeClr val="tx1"/>
              </a:solidFill>
              <a:latin typeface="Arial" charset="0"/>
              <a:ea typeface="ＭＳ Ｐゴシック" charset="0"/>
              <a:cs typeface="Arial" charset="0"/>
              <a:sym typeface="Arial" charset="0"/>
            </a:endParaRPr>
          </a:p>
        </p:txBody>
      </p:sp>
      <p:sp>
        <p:nvSpPr>
          <p:cNvPr id="25" name="Rectangle 2"/>
          <p:cNvSpPr>
            <a:spLocks/>
          </p:cNvSpPr>
          <p:nvPr/>
        </p:nvSpPr>
        <p:spPr bwMode="auto">
          <a:xfrm>
            <a:off x="381000" y="228600"/>
            <a:ext cx="8547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p>
            <a:pPr>
              <a:spcBef>
                <a:spcPts val="600"/>
              </a:spcBef>
              <a:defRPr/>
            </a:pPr>
            <a:r>
              <a:rPr lang="en-US" sz="2800" dirty="0" smtClean="0">
                <a:solidFill>
                  <a:srgbClr val="66CCFF"/>
                </a:solidFill>
                <a:latin typeface="Arial" charset="0"/>
                <a:ea typeface="ＭＳ Ｐゴシック" charset="0"/>
                <a:cs typeface="Arial" charset="0"/>
                <a:sym typeface="Arial" charset="0"/>
              </a:rPr>
              <a:t>Conclusions</a:t>
            </a:r>
            <a:endParaRPr lang="en-US" sz="2800" dirty="0">
              <a:solidFill>
                <a:srgbClr val="66CCFF"/>
              </a:solidFill>
              <a:latin typeface="Arial" charset="0"/>
              <a:ea typeface="ＭＳ Ｐゴシック" charset="0"/>
              <a:cs typeface="Arial" charset="0"/>
              <a:sym typeface="Arial" charset="0"/>
            </a:endParaRPr>
          </a:p>
        </p:txBody>
      </p:sp>
    </p:spTree>
    <p:extLst>
      <p:ext uri="{BB962C8B-B14F-4D97-AF65-F5344CB8AC3E}">
        <p14:creationId xmlns:p14="http://schemas.microsoft.com/office/powerpoint/2010/main" val="26210266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8600" y="2286000"/>
            <a:ext cx="4343400" cy="3762377"/>
          </a:xfrm>
          <a:prstGeom prst="rect">
            <a:avLst/>
          </a:prstGeom>
        </p:spPr>
      </p:pic>
      <p:sp>
        <p:nvSpPr>
          <p:cNvPr id="3" name="Rectangle 2"/>
          <p:cNvSpPr/>
          <p:nvPr/>
        </p:nvSpPr>
        <p:spPr>
          <a:xfrm>
            <a:off x="1219200" y="1219200"/>
            <a:ext cx="7162800" cy="1323439"/>
          </a:xfrm>
          <a:prstGeom prst="rect">
            <a:avLst/>
          </a:prstGeom>
        </p:spPr>
        <p:txBody>
          <a:bodyPr wrap="square">
            <a:spAutoFit/>
          </a:bodyPr>
          <a:lstStyle/>
          <a:p>
            <a:pPr algn="ctr">
              <a:defRPr/>
            </a:pPr>
            <a:r>
              <a:rPr lang="en-US" sz="2000" dirty="0" smtClean="0">
                <a:solidFill>
                  <a:schemeClr val="tx1"/>
                </a:solidFill>
                <a:latin typeface="Arial" charset="0"/>
                <a:ea typeface="ＭＳ Ｐゴシック" charset="0"/>
                <a:cs typeface="Arial" charset="0"/>
                <a:sym typeface="Arial" charset="0"/>
              </a:rPr>
              <a:t>Emily will be at the Coral Reef Systems booth</a:t>
            </a:r>
            <a:r>
              <a:rPr lang="en-US" sz="2000" dirty="0">
                <a:solidFill>
                  <a:schemeClr val="tx1"/>
                </a:solidFill>
                <a:latin typeface="Arial" charset="0"/>
                <a:ea typeface="ＭＳ Ｐゴシック" charset="0"/>
                <a:cs typeface="Arial" charset="0"/>
                <a:sym typeface="Arial" charset="0"/>
              </a:rPr>
              <a:t> </a:t>
            </a:r>
            <a:endParaRPr lang="en-US" sz="2000" dirty="0" smtClean="0">
              <a:solidFill>
                <a:schemeClr val="tx1"/>
              </a:solidFill>
              <a:latin typeface="Arial" charset="0"/>
              <a:ea typeface="ＭＳ Ｐゴシック" charset="0"/>
              <a:cs typeface="Arial" charset="0"/>
              <a:sym typeface="Arial" charset="0"/>
            </a:endParaRPr>
          </a:p>
          <a:p>
            <a:pPr algn="ctr">
              <a:defRPr/>
            </a:pPr>
            <a:r>
              <a:rPr lang="en-US" sz="2000" dirty="0" smtClean="0">
                <a:solidFill>
                  <a:schemeClr val="tx1"/>
                </a:solidFill>
                <a:latin typeface="Arial" charset="0"/>
                <a:ea typeface="ＭＳ Ｐゴシック" charset="0"/>
                <a:cs typeface="Arial" charset="0"/>
                <a:sym typeface="Arial" charset="0"/>
              </a:rPr>
              <a:t>Wednesday 12:30-4:30</a:t>
            </a:r>
          </a:p>
          <a:p>
            <a:pPr>
              <a:defRPr/>
            </a:pPr>
            <a:endParaRPr lang="en-US" sz="2000" dirty="0" smtClean="0">
              <a:solidFill>
                <a:schemeClr val="tx1"/>
              </a:solidFill>
              <a:latin typeface="Arial" charset="0"/>
              <a:ea typeface="ＭＳ Ｐゴシック" charset="0"/>
              <a:cs typeface="Arial" charset="0"/>
              <a:sym typeface="Arial" charset="0"/>
            </a:endParaRPr>
          </a:p>
          <a:p>
            <a:pPr>
              <a:defRPr/>
            </a:pPr>
            <a:endParaRPr lang="en-US" sz="2000" dirty="0">
              <a:solidFill>
                <a:schemeClr val="tx1"/>
              </a:solidFill>
              <a:latin typeface="Arial" charset="0"/>
              <a:ea typeface="ＭＳ Ｐゴシック" charset="0"/>
              <a:cs typeface="Arial" charset="0"/>
              <a:sym typeface="Arial" charset="0"/>
            </a:endParaRPr>
          </a:p>
        </p:txBody>
      </p:sp>
      <p:pic>
        <p:nvPicPr>
          <p:cNvPr id="2" name="Picture 1"/>
          <p:cNvPicPr>
            <a:picLocks noChangeAspect="1"/>
          </p:cNvPicPr>
          <p:nvPr/>
        </p:nvPicPr>
        <p:blipFill>
          <a:blip r:embed="rId4"/>
          <a:stretch>
            <a:fillRect/>
          </a:stretch>
        </p:blipFill>
        <p:spPr>
          <a:xfrm>
            <a:off x="1219200" y="2590800"/>
            <a:ext cx="2628900" cy="3162300"/>
          </a:xfrm>
          <a:prstGeom prst="rect">
            <a:avLst/>
          </a:prstGeom>
        </p:spPr>
      </p:pic>
    </p:spTree>
    <p:extLst>
      <p:ext uri="{BB962C8B-B14F-4D97-AF65-F5344CB8AC3E}">
        <p14:creationId xmlns:p14="http://schemas.microsoft.com/office/powerpoint/2010/main" val="85540594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3" descr="IMG_0242_canon_christmas_pier_crop.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91440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8" name="TextBox 1"/>
          <p:cNvSpPr txBox="1">
            <a:spLocks noChangeArrowheads="1"/>
          </p:cNvSpPr>
          <p:nvPr/>
        </p:nvSpPr>
        <p:spPr bwMode="auto">
          <a:xfrm>
            <a:off x="2057400" y="1905000"/>
            <a:ext cx="5410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FFFFFF"/>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FFFFFF"/>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FFFFFF"/>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FFFFFF"/>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FFFFFF"/>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9pPr>
          </a:lstStyle>
          <a:p>
            <a:pPr eaLnBrk="1" hangingPunct="1"/>
            <a:r>
              <a:rPr lang="en-US" sz="3600" dirty="0" err="1">
                <a:latin typeface="Lucida Calligraphy" charset="0"/>
                <a:cs typeface="Lucida Calligraphy" charset="0"/>
              </a:rPr>
              <a:t>Mahalo</a:t>
            </a:r>
            <a:r>
              <a:rPr lang="en-US" sz="3600" dirty="0">
                <a:latin typeface="Lucida Calligraphy" charset="0"/>
                <a:cs typeface="Lucida Calligraphy" charset="0"/>
              </a:rPr>
              <a:t> / Thank you</a:t>
            </a:r>
          </a:p>
        </p:txBody>
      </p:sp>
      <p:sp>
        <p:nvSpPr>
          <p:cNvPr id="86020" name="TextBox 9"/>
          <p:cNvSpPr txBox="1">
            <a:spLocks noChangeArrowheads="1"/>
          </p:cNvSpPr>
          <p:nvPr/>
        </p:nvSpPr>
        <p:spPr bwMode="auto">
          <a:xfrm>
            <a:off x="381000" y="2650391"/>
            <a:ext cx="4953000" cy="3293209"/>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FFFFFF"/>
                </a:solidFill>
                <a:latin typeface="Lucida Grande" charset="0"/>
                <a:ea typeface="ヒラギノ角ゴ ProN W3" charset="0"/>
                <a:cs typeface="ヒラギノ角ゴ ProN W3" charset="0"/>
                <a:sym typeface="Lucida Grande" charset="0"/>
              </a:defRPr>
            </a:lvl1pPr>
            <a:lvl2pPr eaLnBrk="0" hangingPunct="0">
              <a:defRPr sz="2400">
                <a:solidFill>
                  <a:srgbClr val="FFFFFF"/>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FFFFFF"/>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FFFFFF"/>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FFFFFF"/>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9pPr>
          </a:lstStyle>
          <a:p>
            <a:pPr eaLnBrk="1" hangingPunct="1"/>
            <a:r>
              <a:rPr lang="en-US" sz="1600" dirty="0">
                <a:solidFill>
                  <a:schemeClr val="tx1"/>
                </a:solidFill>
              </a:rPr>
              <a:t>Funding provided by:</a:t>
            </a:r>
          </a:p>
          <a:p>
            <a:pPr eaLnBrk="1" hangingPunct="1"/>
            <a:endParaRPr lang="en-US" sz="1600" dirty="0">
              <a:solidFill>
                <a:schemeClr val="tx1"/>
              </a:solidFill>
            </a:endParaRPr>
          </a:p>
          <a:p>
            <a:pPr eaLnBrk="1" hangingPunct="1"/>
            <a:r>
              <a:rPr lang="en-US" sz="1600" dirty="0">
                <a:solidFill>
                  <a:schemeClr val="tx1"/>
                </a:solidFill>
              </a:rPr>
              <a:t>Center for Marine Biodiversity and Conservation</a:t>
            </a:r>
          </a:p>
          <a:p>
            <a:pPr eaLnBrk="1" hangingPunct="1"/>
            <a:r>
              <a:rPr lang="en-US" sz="1600" dirty="0">
                <a:solidFill>
                  <a:schemeClr val="tx1"/>
                </a:solidFill>
                <a:ea typeface="ＭＳ Ｐゴシック" charset="0"/>
              </a:rPr>
              <a:t>NSF IGERT</a:t>
            </a:r>
            <a:endParaRPr lang="en-US" sz="1600" dirty="0">
              <a:solidFill>
                <a:schemeClr val="tx1"/>
              </a:solidFill>
            </a:endParaRPr>
          </a:p>
          <a:p>
            <a:pPr eaLnBrk="1" hangingPunct="1"/>
            <a:r>
              <a:rPr lang="en-US" sz="1600" dirty="0">
                <a:solidFill>
                  <a:schemeClr val="tx1"/>
                </a:solidFill>
                <a:ea typeface="ＭＳ Ｐゴシック" charset="0"/>
                <a:cs typeface="ＭＳ Ｐゴシック" charset="0"/>
              </a:rPr>
              <a:t>Hawaii Coral Reef Initiative </a:t>
            </a:r>
          </a:p>
          <a:p>
            <a:pPr eaLnBrk="1" hangingPunct="1"/>
            <a:r>
              <a:rPr lang="en-US" sz="1600" dirty="0">
                <a:solidFill>
                  <a:schemeClr val="tx1"/>
                </a:solidFill>
              </a:rPr>
              <a:t>Edna Bailey </a:t>
            </a:r>
            <a:r>
              <a:rPr lang="en-US" sz="1600" dirty="0" err="1">
                <a:solidFill>
                  <a:schemeClr val="tx1"/>
                </a:solidFill>
              </a:rPr>
              <a:t>Sussman</a:t>
            </a:r>
            <a:r>
              <a:rPr lang="en-US" sz="1600" dirty="0">
                <a:solidFill>
                  <a:schemeClr val="tx1"/>
                </a:solidFill>
              </a:rPr>
              <a:t> Foundation Fellowship</a:t>
            </a:r>
          </a:p>
          <a:p>
            <a:pPr eaLnBrk="1" hangingPunct="1"/>
            <a:r>
              <a:rPr lang="en-US" sz="1600" dirty="0">
                <a:solidFill>
                  <a:schemeClr val="tx1"/>
                </a:solidFill>
              </a:rPr>
              <a:t>Explorer’s Fund, Explorers Club</a:t>
            </a:r>
          </a:p>
          <a:p>
            <a:pPr eaLnBrk="1" hangingPunct="1"/>
            <a:r>
              <a:rPr lang="en-US" sz="1600" dirty="0">
                <a:solidFill>
                  <a:schemeClr val="tx1"/>
                </a:solidFill>
              </a:rPr>
              <a:t>Women Divers Hall of Fame Conservation Scholarship</a:t>
            </a:r>
          </a:p>
          <a:p>
            <a:pPr eaLnBrk="1" hangingPunct="1"/>
            <a:r>
              <a:rPr lang="en-US" sz="1600" dirty="0">
                <a:solidFill>
                  <a:schemeClr val="tx1"/>
                </a:solidFill>
              </a:rPr>
              <a:t>WWW Foundation / The Rhodes Family</a:t>
            </a:r>
          </a:p>
          <a:p>
            <a:pPr eaLnBrk="1" hangingPunct="1"/>
            <a:r>
              <a:rPr lang="en-US" sz="1600" dirty="0">
                <a:solidFill>
                  <a:schemeClr val="tx1"/>
                </a:solidFill>
              </a:rPr>
              <a:t>Ursula and David Fairchild</a:t>
            </a:r>
          </a:p>
          <a:p>
            <a:pPr eaLnBrk="1" hangingPunct="1"/>
            <a:r>
              <a:rPr lang="en-US" sz="1600" dirty="0">
                <a:solidFill>
                  <a:schemeClr val="tx1"/>
                </a:solidFill>
              </a:rPr>
              <a:t>Eloise and Russ Duff</a:t>
            </a:r>
          </a:p>
          <a:p>
            <a:pPr marL="0" lvl="1" eaLnBrk="1" hangingPunct="1"/>
            <a:r>
              <a:rPr lang="en-US" sz="1600" dirty="0">
                <a:solidFill>
                  <a:schemeClr val="tx1"/>
                </a:solidFill>
              </a:rPr>
              <a:t>Elaine </a:t>
            </a:r>
            <a:r>
              <a:rPr lang="en-US" sz="1600" dirty="0" err="1">
                <a:solidFill>
                  <a:schemeClr val="tx1"/>
                </a:solidFill>
              </a:rPr>
              <a:t>Antoniuk</a:t>
            </a:r>
            <a:r>
              <a:rPr lang="en-US" sz="1600" dirty="0">
                <a:solidFill>
                  <a:schemeClr val="tx1"/>
                </a:solidFill>
              </a:rPr>
              <a:t> </a:t>
            </a:r>
          </a:p>
        </p:txBody>
      </p:sp>
      <p:pic>
        <p:nvPicPr>
          <p:cNvPr id="86021"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6800" y="6172200"/>
            <a:ext cx="644525"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Picture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400" y="6159500"/>
            <a:ext cx="6826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5" name="Picture 35"/>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828800" y="6172200"/>
            <a:ext cx="10604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6" name="Picture 36"/>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2971800" y="6172200"/>
            <a:ext cx="1058862"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7" name="Picture 37"/>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4191000" y="6172200"/>
            <a:ext cx="65722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9"/>
          <p:cNvSpPr txBox="1">
            <a:spLocks noChangeArrowheads="1"/>
          </p:cNvSpPr>
          <p:nvPr/>
        </p:nvSpPr>
        <p:spPr bwMode="auto">
          <a:xfrm>
            <a:off x="5334000" y="2667000"/>
            <a:ext cx="3657600" cy="353943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FFFFFF"/>
                </a:solidFill>
                <a:latin typeface="Lucida Grande" charset="0"/>
                <a:ea typeface="ヒラギノ角ゴ ProN W3" charset="0"/>
                <a:cs typeface="ヒラギノ角ゴ ProN W3" charset="0"/>
                <a:sym typeface="Lucida Grande" charset="0"/>
              </a:defRPr>
            </a:lvl1pPr>
            <a:lvl2pPr eaLnBrk="0" hangingPunct="0">
              <a:defRPr sz="2400">
                <a:solidFill>
                  <a:srgbClr val="FFFFFF"/>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FFFFFF"/>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FFFFFF"/>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FFFFFF"/>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FFFFFF"/>
                </a:solidFill>
                <a:latin typeface="Lucida Grande" charset="0"/>
                <a:ea typeface="ヒラギノ角ゴ ProN W3" charset="0"/>
                <a:cs typeface="ヒラギノ角ゴ ProN W3" charset="0"/>
                <a:sym typeface="Lucida Grande" charset="0"/>
              </a:defRPr>
            </a:lvl9pPr>
          </a:lstStyle>
          <a:p>
            <a:pPr eaLnBrk="1" hangingPunct="1"/>
            <a:r>
              <a:rPr lang="en-US" sz="1600" dirty="0" smtClean="0">
                <a:solidFill>
                  <a:schemeClr val="tx1"/>
                </a:solidFill>
                <a:latin typeface="Lucida Grande"/>
                <a:cs typeface="Lucida Grande"/>
              </a:rPr>
              <a:t>Thank you:</a:t>
            </a:r>
          </a:p>
          <a:p>
            <a:pPr eaLnBrk="1" hangingPunct="1"/>
            <a:endParaRPr lang="en-US" sz="1600" dirty="0">
              <a:solidFill>
                <a:schemeClr val="tx1"/>
              </a:solidFill>
              <a:latin typeface="Lucida Grande"/>
              <a:cs typeface="Lucida Grande"/>
            </a:endParaRPr>
          </a:p>
          <a:p>
            <a:pPr marL="39688"/>
            <a:r>
              <a:rPr lang="en-US" sz="1600" dirty="0">
                <a:solidFill>
                  <a:schemeClr val="tx1"/>
                </a:solidFill>
                <a:latin typeface="Lucida Grande"/>
                <a:ea typeface="ＭＳ Ｐゴシック" charset="0"/>
                <a:cs typeface="Lucida Grande"/>
                <a:sym typeface="Arial" charset="0"/>
              </a:rPr>
              <a:t>Smith Lab</a:t>
            </a:r>
          </a:p>
          <a:p>
            <a:pPr marL="39688"/>
            <a:r>
              <a:rPr lang="en-US" sz="1600" dirty="0" err="1">
                <a:solidFill>
                  <a:schemeClr val="tx1"/>
                </a:solidFill>
                <a:latin typeface="Lucida Grande"/>
                <a:ea typeface="ＭＳ Ｐゴシック" charset="0"/>
                <a:cs typeface="Lucida Grande"/>
                <a:sym typeface="Arial" charset="0"/>
              </a:rPr>
              <a:t>Sandin</a:t>
            </a:r>
            <a:r>
              <a:rPr lang="en-US" sz="1600" dirty="0">
                <a:solidFill>
                  <a:schemeClr val="tx1"/>
                </a:solidFill>
                <a:latin typeface="Lucida Grande"/>
                <a:ea typeface="ＭＳ Ｐゴシック" charset="0"/>
                <a:cs typeface="Lucida Grande"/>
                <a:sym typeface="Arial" charset="0"/>
              </a:rPr>
              <a:t> </a:t>
            </a:r>
            <a:r>
              <a:rPr lang="en-US" sz="1600" dirty="0" smtClean="0">
                <a:solidFill>
                  <a:schemeClr val="tx1"/>
                </a:solidFill>
                <a:latin typeface="Lucida Grande"/>
                <a:ea typeface="ＭＳ Ｐゴシック" charset="0"/>
                <a:cs typeface="Lucida Grande"/>
                <a:sym typeface="Arial" charset="0"/>
              </a:rPr>
              <a:t>Lab</a:t>
            </a:r>
          </a:p>
          <a:p>
            <a:pPr marL="39688"/>
            <a:r>
              <a:rPr lang="en-US" sz="1600" dirty="0" smtClean="0">
                <a:solidFill>
                  <a:schemeClr val="tx1"/>
                </a:solidFill>
                <a:latin typeface="Lucida Grande"/>
                <a:ea typeface="ＭＳ Ｐゴシック" charset="0"/>
                <a:cs typeface="Lucida Grande"/>
                <a:sym typeface="Arial" charset="0"/>
              </a:rPr>
              <a:t>Coral Reef Systems</a:t>
            </a:r>
            <a:endParaRPr lang="en-US" sz="1600" dirty="0">
              <a:solidFill>
                <a:schemeClr val="tx1"/>
              </a:solidFill>
              <a:latin typeface="Lucida Grande"/>
              <a:ea typeface="ＭＳ Ｐゴシック" charset="0"/>
              <a:cs typeface="Lucida Grande"/>
              <a:sym typeface="Arial" charset="0"/>
            </a:endParaRPr>
          </a:p>
          <a:p>
            <a:pPr marL="39688"/>
            <a:r>
              <a:rPr lang="en-US" sz="1600" dirty="0" smtClean="0">
                <a:solidFill>
                  <a:schemeClr val="tx1"/>
                </a:solidFill>
                <a:latin typeface="Lucida Grande"/>
                <a:ea typeface="ＭＳ Ｐゴシック" charset="0"/>
                <a:cs typeface="Lucida Grande"/>
                <a:sym typeface="Arial" charset="0"/>
              </a:rPr>
              <a:t>Meghan </a:t>
            </a:r>
            <a:r>
              <a:rPr lang="en-US" sz="1600" dirty="0" err="1">
                <a:solidFill>
                  <a:schemeClr val="tx1"/>
                </a:solidFill>
                <a:latin typeface="Lucida Grande"/>
                <a:ea typeface="ＭＳ Ｐゴシック" charset="0"/>
                <a:cs typeface="Lucida Grande"/>
                <a:sym typeface="Arial" charset="0"/>
              </a:rPr>
              <a:t>Dailer</a:t>
            </a:r>
            <a:r>
              <a:rPr lang="en-US" sz="1600" dirty="0">
                <a:solidFill>
                  <a:schemeClr val="tx1"/>
                </a:solidFill>
                <a:latin typeface="Lucida Grande"/>
                <a:ea typeface="ＭＳ Ｐゴシック" charset="0"/>
                <a:cs typeface="Lucida Grande"/>
                <a:sym typeface="Arial" charset="0"/>
              </a:rPr>
              <a:t>, UH</a:t>
            </a:r>
          </a:p>
          <a:p>
            <a:pPr marL="39688"/>
            <a:r>
              <a:rPr lang="en-US" sz="1600" dirty="0">
                <a:solidFill>
                  <a:schemeClr val="tx1"/>
                </a:solidFill>
                <a:latin typeface="Lucida Grande"/>
                <a:ea typeface="ＭＳ Ｐゴシック" charset="0"/>
                <a:cs typeface="Lucida Grande"/>
                <a:sym typeface="Arial" charset="0"/>
              </a:rPr>
              <a:t>Darla White, DAR</a:t>
            </a:r>
          </a:p>
          <a:p>
            <a:pPr marL="39688"/>
            <a:r>
              <a:rPr lang="en-US" sz="1600" dirty="0" smtClean="0">
                <a:solidFill>
                  <a:schemeClr val="tx1"/>
                </a:solidFill>
                <a:latin typeface="Lucida Grande"/>
                <a:ea typeface="ＭＳ Ｐゴシック" charset="0"/>
                <a:cs typeface="Lucida Grande"/>
                <a:sym typeface="Arial" charset="0"/>
              </a:rPr>
              <a:t>Penny </a:t>
            </a:r>
            <a:r>
              <a:rPr lang="en-US" sz="1600" dirty="0" err="1" smtClean="0">
                <a:solidFill>
                  <a:schemeClr val="tx1"/>
                </a:solidFill>
                <a:latin typeface="Lucida Grande"/>
                <a:ea typeface="ＭＳ Ｐゴシック" charset="0"/>
                <a:cs typeface="Lucida Grande"/>
                <a:sym typeface="Arial" charset="0"/>
              </a:rPr>
              <a:t>Dockry</a:t>
            </a:r>
            <a:endParaRPr lang="en-US" sz="1600" dirty="0" smtClean="0">
              <a:solidFill>
                <a:schemeClr val="tx1"/>
              </a:solidFill>
              <a:latin typeface="Lucida Grande"/>
              <a:ea typeface="ＭＳ Ｐゴシック" charset="0"/>
              <a:cs typeface="Lucida Grande"/>
              <a:sym typeface="Arial" charset="0"/>
            </a:endParaRPr>
          </a:p>
          <a:p>
            <a:pPr marL="39688"/>
            <a:r>
              <a:rPr lang="en-US" sz="1600" dirty="0" smtClean="0">
                <a:solidFill>
                  <a:schemeClr val="tx1"/>
                </a:solidFill>
                <a:latin typeface="Lucida Grande"/>
                <a:ea typeface="ＭＳ Ｐゴシック" charset="0"/>
                <a:cs typeface="Lucida Grande"/>
                <a:sym typeface="Arial" charset="0"/>
              </a:rPr>
              <a:t>Currie </a:t>
            </a:r>
            <a:r>
              <a:rPr lang="en-US" sz="1600" dirty="0" err="1">
                <a:solidFill>
                  <a:schemeClr val="tx1"/>
                </a:solidFill>
                <a:latin typeface="Lucida Grande"/>
                <a:ea typeface="ＭＳ Ｐゴシック" charset="0"/>
                <a:cs typeface="Lucida Grande"/>
                <a:sym typeface="Arial" charset="0"/>
              </a:rPr>
              <a:t>Saray</a:t>
            </a:r>
            <a:r>
              <a:rPr lang="en-US" sz="1600" dirty="0">
                <a:solidFill>
                  <a:schemeClr val="tx1"/>
                </a:solidFill>
                <a:latin typeface="Lucida Grande"/>
                <a:ea typeface="ＭＳ Ｐゴシック" charset="0"/>
                <a:cs typeface="Lucida Grande"/>
                <a:sym typeface="Arial" charset="0"/>
              </a:rPr>
              <a:t> </a:t>
            </a:r>
            <a:r>
              <a:rPr lang="en-US" sz="1600" dirty="0" err="1" smtClean="0">
                <a:solidFill>
                  <a:schemeClr val="tx1"/>
                </a:solidFill>
                <a:latin typeface="Lucida Grande"/>
                <a:ea typeface="ＭＳ Ｐゴシック" charset="0"/>
                <a:cs typeface="Lucida Grande"/>
                <a:sym typeface="Arial" charset="0"/>
              </a:rPr>
              <a:t>Dugas</a:t>
            </a:r>
            <a:endParaRPr lang="en-US" sz="1600" dirty="0" smtClean="0">
              <a:solidFill>
                <a:schemeClr val="tx1"/>
              </a:solidFill>
              <a:latin typeface="Lucida Grande"/>
              <a:ea typeface="ＭＳ Ｐゴシック" charset="0"/>
              <a:cs typeface="Lucida Grande"/>
              <a:sym typeface="Arial" charset="0"/>
            </a:endParaRPr>
          </a:p>
          <a:p>
            <a:pPr marL="39688"/>
            <a:r>
              <a:rPr lang="en-US" sz="1600" dirty="0" smtClean="0">
                <a:solidFill>
                  <a:schemeClr val="tx1"/>
                </a:solidFill>
                <a:latin typeface="Lucida Grande"/>
                <a:ea typeface="ＭＳ Ｐゴシック" charset="0"/>
                <a:cs typeface="Lucida Grande"/>
                <a:sym typeface="Arial" charset="0"/>
              </a:rPr>
              <a:t>Aaron </a:t>
            </a:r>
            <a:r>
              <a:rPr lang="en-US" sz="1600" dirty="0">
                <a:solidFill>
                  <a:schemeClr val="tx1"/>
                </a:solidFill>
                <a:latin typeface="Lucida Grande"/>
                <a:ea typeface="ＭＳ Ｐゴシック" charset="0"/>
                <a:cs typeface="Lucida Grande"/>
                <a:sym typeface="Arial" charset="0"/>
              </a:rPr>
              <a:t>Hartmann</a:t>
            </a:r>
          </a:p>
          <a:p>
            <a:pPr marL="39688"/>
            <a:r>
              <a:rPr lang="en-US" sz="1600" dirty="0" smtClean="0">
                <a:solidFill>
                  <a:schemeClr val="tx1"/>
                </a:solidFill>
                <a:latin typeface="Lucida Grande"/>
                <a:ea typeface="ＭＳ Ｐゴシック" charset="0"/>
                <a:cs typeface="Lucida Grande"/>
              </a:rPr>
              <a:t>Mariana Luna</a:t>
            </a:r>
          </a:p>
          <a:p>
            <a:pPr marL="39688"/>
            <a:r>
              <a:rPr lang="en-US" sz="1600" dirty="0" smtClean="0">
                <a:solidFill>
                  <a:schemeClr val="tx1"/>
                </a:solidFill>
                <a:latin typeface="Lucida Grande"/>
                <a:ea typeface="ＭＳ Ｐゴシック" charset="0"/>
                <a:cs typeface="Lucida Grande"/>
              </a:rPr>
              <a:t>Molly Gleason</a:t>
            </a:r>
          </a:p>
          <a:p>
            <a:pPr marL="39688"/>
            <a:r>
              <a:rPr lang="en-US" sz="1600" dirty="0" smtClean="0">
                <a:solidFill>
                  <a:schemeClr val="tx1"/>
                </a:solidFill>
                <a:latin typeface="Lucida Grande"/>
                <a:ea typeface="ＭＳ Ｐゴシック" charset="0"/>
                <a:cs typeface="Lucida Grande"/>
              </a:rPr>
              <a:t>Samantha Clements</a:t>
            </a:r>
          </a:p>
          <a:p>
            <a:pPr marL="39688"/>
            <a:r>
              <a:rPr lang="en-US" sz="1600" dirty="0" smtClean="0">
                <a:solidFill>
                  <a:schemeClr val="tx1"/>
                </a:solidFill>
                <a:latin typeface="Lucida Grande"/>
                <a:ea typeface="ＭＳ Ｐゴシック" charset="0"/>
                <a:cs typeface="Lucida Grande"/>
              </a:rPr>
              <a:t>Kevin Moses</a:t>
            </a:r>
          </a:p>
        </p:txBody>
      </p:sp>
      <p:pic>
        <p:nvPicPr>
          <p:cNvPr id="13" name="Picture 1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30067" y="6172200"/>
            <a:ext cx="791708" cy="685800"/>
          </a:xfrm>
          <a:prstGeom prst="rect">
            <a:avLst/>
          </a:prstGeom>
        </p:spPr>
      </p:pic>
      <p:pic>
        <p:nvPicPr>
          <p:cNvPr id="86022" name="Picture 7"/>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953000" y="6172200"/>
            <a:ext cx="1698625" cy="35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 descr="Scripps_globeLogos_3lines_4color.gif"/>
          <p:cNvPicPr preferRelativeResize="0">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777941" y="6172200"/>
            <a:ext cx="1451659" cy="43950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75567651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5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5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5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4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14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14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11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11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2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12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12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1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1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2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2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3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3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9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9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13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13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4_Title &amp; Bullets">
  <a:themeElements>
    <a:clrScheme name="">
      <a:dk1>
        <a:srgbClr val="808080"/>
      </a:dk1>
      <a:lt1>
        <a:srgbClr val="FFFFFF"/>
      </a:lt1>
      <a:dk2>
        <a:srgbClr val="000000"/>
      </a:dk2>
      <a:lt2>
        <a:srgbClr val="000000"/>
      </a:lt2>
      <a:accent1>
        <a:srgbClr val="003399"/>
      </a:accent1>
      <a:accent2>
        <a:srgbClr val="333399"/>
      </a:accent2>
      <a:accent3>
        <a:srgbClr val="AAAAAA"/>
      </a:accent3>
      <a:accent4>
        <a:srgbClr val="DADADA"/>
      </a:accent4>
      <a:accent5>
        <a:srgbClr val="AAADCA"/>
      </a:accent5>
      <a:accent6>
        <a:srgbClr val="2D2D8A"/>
      </a:accent6>
      <a:hlink>
        <a:srgbClr val="009999"/>
      </a:hlink>
      <a:folHlink>
        <a:srgbClr val="99CC00"/>
      </a:folHlink>
    </a:clrScheme>
    <a:fontScheme name="4_Title &amp; Bullet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solidFill>
          <a:srgbClr val="003399"/>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4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1552</TotalTime>
  <Pages>0</Pages>
  <Words>1410</Words>
  <Characters>0</Characters>
  <Application>Microsoft Office PowerPoint</Application>
  <PresentationFormat>On-screen Show (4:3)</PresentationFormat>
  <Lines>0</Lines>
  <Paragraphs>248</Paragraphs>
  <Slides>17</Slides>
  <Notes>17</Notes>
  <HiddenSlides>0</HiddenSlides>
  <MMClips>0</MMClips>
  <ScaleCrop>false</ScaleCrop>
  <HeadingPairs>
    <vt:vector size="4" baseType="variant">
      <vt:variant>
        <vt:lpstr>Theme</vt:lpstr>
      </vt:variant>
      <vt:variant>
        <vt:i4>11</vt:i4>
      </vt:variant>
      <vt:variant>
        <vt:lpstr>Slide Titles</vt:lpstr>
      </vt:variant>
      <vt:variant>
        <vt:i4>17</vt:i4>
      </vt:variant>
    </vt:vector>
  </HeadingPairs>
  <TitlesOfParts>
    <vt:vector size="28" baseType="lpstr">
      <vt:lpstr>5_Title &amp; Bullets</vt:lpstr>
      <vt:lpstr>14_Title &amp; Bullets</vt:lpstr>
      <vt:lpstr>11_Title &amp; Bullets</vt:lpstr>
      <vt:lpstr>12_Title &amp; Bullets</vt:lpstr>
      <vt:lpstr>Title &amp; Bullets</vt:lpstr>
      <vt:lpstr>1_Title &amp; Bullets</vt:lpstr>
      <vt:lpstr>2_Title &amp; Bullets</vt:lpstr>
      <vt:lpstr>3_Title &amp; Bullets</vt:lpstr>
      <vt:lpstr>9_Title &amp; Bullets</vt:lpstr>
      <vt:lpstr>13_Title &amp; Bullets</vt:lpstr>
      <vt:lpstr>4_Title &amp; 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Jen;Emily</dc:creator>
  <cp:lastModifiedBy>Jen</cp:lastModifiedBy>
  <cp:revision>66</cp:revision>
  <dcterms:modified xsi:type="dcterms:W3CDTF">2012-07-08T22:21:54Z</dcterms:modified>
</cp:coreProperties>
</file>